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8" r:id="rId3"/>
    <p:sldId id="259" r:id="rId4"/>
    <p:sldId id="287" r:id="rId5"/>
    <p:sldId id="268" r:id="rId6"/>
    <p:sldId id="260" r:id="rId7"/>
    <p:sldId id="267" r:id="rId8"/>
    <p:sldId id="261" r:id="rId9"/>
    <p:sldId id="271" r:id="rId10"/>
    <p:sldId id="262" r:id="rId11"/>
    <p:sldId id="269" r:id="rId12"/>
    <p:sldId id="263" r:id="rId13"/>
    <p:sldId id="264" r:id="rId14"/>
    <p:sldId id="280" r:id="rId15"/>
    <p:sldId id="265" r:id="rId16"/>
    <p:sldId id="283" r:id="rId17"/>
    <p:sldId id="270" r:id="rId18"/>
    <p:sldId id="272" r:id="rId19"/>
    <p:sldId id="277" r:id="rId20"/>
    <p:sldId id="273" r:id="rId21"/>
    <p:sldId id="281" r:id="rId22"/>
    <p:sldId id="284" r:id="rId23"/>
    <p:sldId id="274" r:id="rId24"/>
    <p:sldId id="286" r:id="rId25"/>
    <p:sldId id="285" r:id="rId26"/>
  </p:sldIdLst>
  <p:sldSz cx="12192000" cy="6858000"/>
  <p:notesSz cx="6858000" cy="15049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C41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545BBD-2EEB-4543-A2A7-F82DEF3AB55E}" v="6546" dt="2019-05-01T01:21:18.546"/>
    <p1510:client id="{A8D5258F-887B-DD31-F406-52CD6ACFF846}" v="5" dt="2019-05-01T01:23:31.080"/>
    <p1510:client id="{3BA72046-F342-D542-BBC9-BE5F3197B66C}" v="889" dt="2019-04-30T20:52:47.897"/>
    <p1510:client id="{0CA430D2-5822-1E25-30C8-8D28DB4D6716}" v="1" dt="2019-05-01T01:16:30.4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9"/>
  </p:normalViewPr>
  <p:slideViewPr>
    <p:cSldViewPr snapToGrid="0" snapToObjects="1">
      <p:cViewPr varScale="1">
        <p:scale>
          <a:sx n="105" d="100"/>
          <a:sy n="105" d="100"/>
        </p:scale>
        <p:origin x="8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altLang="zh-CN" sz="2400" b="1">
                <a:solidFill>
                  <a:schemeClr val="tx1"/>
                </a:solidFill>
              </a:rPr>
              <a:t>BACCHANAL</a:t>
            </a:r>
            <a:r>
              <a:rPr lang="zh-CN" altLang="en-US" sz="2400" b="1" baseline="0">
                <a:solidFill>
                  <a:schemeClr val="tx1"/>
                </a:solidFill>
              </a:rPr>
              <a:t> </a:t>
            </a:r>
            <a:r>
              <a:rPr lang="en-US" altLang="zh-CN" sz="2400" b="1" baseline="0">
                <a:solidFill>
                  <a:schemeClr val="tx1"/>
                </a:solidFill>
              </a:rPr>
              <a:t>BUFFET</a:t>
            </a:r>
            <a:r>
              <a:rPr lang="zh-CN" altLang="en-US" sz="2400" b="1" baseline="0">
                <a:solidFill>
                  <a:schemeClr val="tx1"/>
                </a:solidFill>
              </a:rPr>
              <a:t> </a:t>
            </a:r>
            <a:r>
              <a:rPr lang="en-US" altLang="zh-CN" sz="2400" b="1" baseline="0">
                <a:solidFill>
                  <a:schemeClr val="tx1"/>
                </a:solidFill>
              </a:rPr>
              <a:t>STAR</a:t>
            </a:r>
            <a:r>
              <a:rPr lang="zh-CN" altLang="en-US" sz="2400" b="1" baseline="0">
                <a:solidFill>
                  <a:schemeClr val="tx1"/>
                </a:solidFill>
              </a:rPr>
              <a:t> </a:t>
            </a:r>
            <a:r>
              <a:rPr lang="en-US" altLang="zh-CN" sz="2400" b="1" baseline="0">
                <a:solidFill>
                  <a:schemeClr val="tx1"/>
                </a:solidFill>
              </a:rPr>
              <a:t>RATING</a:t>
            </a:r>
            <a:r>
              <a:rPr lang="zh-CN" altLang="en-US" sz="2400" b="1" baseline="0">
                <a:solidFill>
                  <a:schemeClr val="tx1"/>
                </a:solidFill>
              </a:rPr>
              <a:t> </a:t>
            </a:r>
            <a:r>
              <a:rPr lang="en-US" altLang="zh-CN" sz="2400" b="1" baseline="0">
                <a:solidFill>
                  <a:schemeClr val="tx1"/>
                </a:solidFill>
              </a:rPr>
              <a:t>DISTRIBUTION</a:t>
            </a:r>
            <a:endParaRPr lang="en-US" sz="2400" b="1">
              <a:solidFill>
                <a:schemeClr val="tx1"/>
              </a:solidFill>
            </a:endParaRP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5341276882946617E-2"/>
          <c:y val="0.13164020875460428"/>
          <c:w val="0.92465872311705344"/>
          <c:h val="0.80504581190270419"/>
        </c:manualLayout>
      </c:layout>
      <c:barChart>
        <c:barDir val="col"/>
        <c:grouping val="clustered"/>
        <c:varyColors val="0"/>
        <c:ser>
          <c:idx val="0"/>
          <c:order val="0"/>
          <c:tx>
            <c:strRef>
              <c:f>Sheet1!$B$1</c:f>
              <c:strCache>
                <c:ptCount val="1"/>
                <c:pt idx="0">
                  <c:v>count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830</c:v>
                </c:pt>
                <c:pt idx="1">
                  <c:v>763</c:v>
                </c:pt>
                <c:pt idx="2">
                  <c:v>1300</c:v>
                </c:pt>
                <c:pt idx="3">
                  <c:v>2276</c:v>
                </c:pt>
                <c:pt idx="4">
                  <c:v>3399</c:v>
                </c:pt>
              </c:numCache>
            </c:numRef>
          </c:val>
          <c:extLst>
            <c:ext xmlns:c16="http://schemas.microsoft.com/office/drawing/2014/chart" uri="{C3380CC4-5D6E-409C-BE32-E72D297353CC}">
              <c16:uniqueId val="{00000000-436E-7240-85F5-EFB8798C0925}"/>
            </c:ext>
          </c:extLst>
        </c:ser>
        <c:dLbls>
          <c:dLblPos val="outEnd"/>
          <c:showLegendKey val="0"/>
          <c:showVal val="1"/>
          <c:showCatName val="0"/>
          <c:showSerName val="0"/>
          <c:showPercent val="0"/>
          <c:showBubbleSize val="0"/>
        </c:dLbls>
        <c:gapWidth val="219"/>
        <c:overlap val="-27"/>
        <c:axId val="473067231"/>
        <c:axId val="477984383"/>
      </c:barChart>
      <c:catAx>
        <c:axId val="4730672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477984383"/>
        <c:crosses val="autoZero"/>
        <c:auto val="1"/>
        <c:lblAlgn val="ctr"/>
        <c:lblOffset val="100"/>
        <c:noMultiLvlLbl val="0"/>
      </c:catAx>
      <c:valAx>
        <c:axId val="47798438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4730672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6AA19D-3162-4143-8398-F3C4A04D9F31}" type="doc">
      <dgm:prSet loTypeId="urn:microsoft.com/office/officeart/2005/8/layout/cycle4" loCatId="" qsTypeId="urn:microsoft.com/office/officeart/2005/8/quickstyle/simple1" qsCatId="simple" csTypeId="urn:microsoft.com/office/officeart/2005/8/colors/colorful1" csCatId="colorful" phldr="1"/>
      <dgm:spPr/>
      <dgm:t>
        <a:bodyPr/>
        <a:lstStyle/>
        <a:p>
          <a:endParaRPr lang="en-US"/>
        </a:p>
      </dgm:t>
    </dgm:pt>
    <dgm:pt modelId="{13B1AC08-E4D1-404A-A119-0BBA098A1918}">
      <dgm:prSet phldrT="[Text]" custT="1"/>
      <dgm:spPr>
        <a:solidFill>
          <a:schemeClr val="tx1"/>
        </a:solidFill>
      </dgm:spPr>
      <dgm:t>
        <a:bodyPr/>
        <a:lstStyle/>
        <a:p>
          <a:r>
            <a:rPr lang="en-US" altLang="zh-CN" sz="7200" b="1"/>
            <a:t>S</a:t>
          </a:r>
          <a:endParaRPr lang="en-US" sz="7200" b="1"/>
        </a:p>
      </dgm:t>
    </dgm:pt>
    <dgm:pt modelId="{347BCD77-131F-2842-807A-6C761E1026D7}" type="parTrans" cxnId="{084ABB79-A836-204A-BD61-35F22F6B577B}">
      <dgm:prSet/>
      <dgm:spPr/>
      <dgm:t>
        <a:bodyPr/>
        <a:lstStyle/>
        <a:p>
          <a:endParaRPr lang="en-US"/>
        </a:p>
      </dgm:t>
    </dgm:pt>
    <dgm:pt modelId="{DD365E35-7335-2041-8F37-1B9C0E650AE7}" type="sibTrans" cxnId="{084ABB79-A836-204A-BD61-35F22F6B577B}">
      <dgm:prSet/>
      <dgm:spPr/>
      <dgm:t>
        <a:bodyPr/>
        <a:lstStyle/>
        <a:p>
          <a:endParaRPr lang="en-US"/>
        </a:p>
      </dgm:t>
    </dgm:pt>
    <dgm:pt modelId="{42D709FD-D356-3047-A7C6-E37CC95CDBDD}">
      <dgm:prSet phldrT="[Text]" custT="1"/>
      <dgm:spPr>
        <a:solidFill>
          <a:srgbClr val="C00000"/>
        </a:solidFill>
      </dgm:spPr>
      <dgm:t>
        <a:bodyPr/>
        <a:lstStyle/>
        <a:p>
          <a:r>
            <a:rPr lang="en-US" altLang="zh-CN" sz="7200" b="1"/>
            <a:t>W</a:t>
          </a:r>
          <a:endParaRPr lang="en-US" sz="7200" b="1"/>
        </a:p>
      </dgm:t>
    </dgm:pt>
    <dgm:pt modelId="{EF6A8BAC-79D7-FA46-867D-A3B5D25C1BB9}" type="parTrans" cxnId="{A395B9AB-C55C-7449-B84C-0F41FBB05CE0}">
      <dgm:prSet/>
      <dgm:spPr/>
      <dgm:t>
        <a:bodyPr/>
        <a:lstStyle/>
        <a:p>
          <a:endParaRPr lang="en-US"/>
        </a:p>
      </dgm:t>
    </dgm:pt>
    <dgm:pt modelId="{2D2BC7C2-5151-FC47-83E5-0C59B341CA96}" type="sibTrans" cxnId="{A395B9AB-C55C-7449-B84C-0F41FBB05CE0}">
      <dgm:prSet/>
      <dgm:spPr/>
      <dgm:t>
        <a:bodyPr/>
        <a:lstStyle/>
        <a:p>
          <a:endParaRPr lang="en-US"/>
        </a:p>
      </dgm:t>
    </dgm:pt>
    <dgm:pt modelId="{7E2FBD1F-CF77-5D4E-8C3D-8E6368435C2F}">
      <dgm:prSet phldrT="[Text]" custT="1"/>
      <dgm:spPr>
        <a:solidFill>
          <a:srgbClr val="C00000"/>
        </a:solidFill>
      </dgm:spPr>
      <dgm:t>
        <a:bodyPr/>
        <a:lstStyle/>
        <a:p>
          <a:r>
            <a:rPr lang="en-US" altLang="zh-CN" sz="7200" b="1"/>
            <a:t>T</a:t>
          </a:r>
          <a:endParaRPr lang="en-US" sz="7200" b="1"/>
        </a:p>
      </dgm:t>
    </dgm:pt>
    <dgm:pt modelId="{67E15997-AF11-7447-86A3-36F8DB89E32E}" type="parTrans" cxnId="{F8818C0B-2D57-A747-894E-5345FE1BDA64}">
      <dgm:prSet/>
      <dgm:spPr/>
      <dgm:t>
        <a:bodyPr/>
        <a:lstStyle/>
        <a:p>
          <a:endParaRPr lang="en-US"/>
        </a:p>
      </dgm:t>
    </dgm:pt>
    <dgm:pt modelId="{397C80FC-D5D5-3C40-B365-BF32AF96CDF3}" type="sibTrans" cxnId="{F8818C0B-2D57-A747-894E-5345FE1BDA64}">
      <dgm:prSet/>
      <dgm:spPr/>
      <dgm:t>
        <a:bodyPr/>
        <a:lstStyle/>
        <a:p>
          <a:endParaRPr lang="en-US"/>
        </a:p>
      </dgm:t>
    </dgm:pt>
    <dgm:pt modelId="{7ABC6D78-652F-3A46-89B1-FB57BABCE38D}">
      <dgm:prSet phldrT="[Text]" custT="1"/>
      <dgm:spPr>
        <a:solidFill>
          <a:schemeClr val="tx1"/>
        </a:solidFill>
      </dgm:spPr>
      <dgm:t>
        <a:bodyPr/>
        <a:lstStyle/>
        <a:p>
          <a:r>
            <a:rPr lang="en-US" altLang="zh-CN" sz="7200" b="1"/>
            <a:t>O</a:t>
          </a:r>
          <a:endParaRPr lang="en-US" sz="7200" b="1"/>
        </a:p>
      </dgm:t>
    </dgm:pt>
    <dgm:pt modelId="{FFC5E4F8-C3B7-F040-AC93-96E6798EE76C}" type="parTrans" cxnId="{2A875C28-423B-A54E-A2C3-CA4B3BF30292}">
      <dgm:prSet/>
      <dgm:spPr/>
      <dgm:t>
        <a:bodyPr/>
        <a:lstStyle/>
        <a:p>
          <a:endParaRPr lang="en-US"/>
        </a:p>
      </dgm:t>
    </dgm:pt>
    <dgm:pt modelId="{42200DB9-89A4-A44C-BECB-5B8A7563F5AD}" type="sibTrans" cxnId="{2A875C28-423B-A54E-A2C3-CA4B3BF30292}">
      <dgm:prSet/>
      <dgm:spPr/>
      <dgm:t>
        <a:bodyPr/>
        <a:lstStyle/>
        <a:p>
          <a:endParaRPr lang="en-US"/>
        </a:p>
      </dgm:t>
    </dgm:pt>
    <dgm:pt modelId="{B72BC5E7-E0F6-2E4D-9485-886DEEFD660B}" type="pres">
      <dgm:prSet presAssocID="{856AA19D-3162-4143-8398-F3C4A04D9F31}" presName="cycleMatrixDiagram" presStyleCnt="0">
        <dgm:presLayoutVars>
          <dgm:chMax val="1"/>
          <dgm:dir/>
          <dgm:animLvl val="lvl"/>
          <dgm:resizeHandles val="exact"/>
        </dgm:presLayoutVars>
      </dgm:prSet>
      <dgm:spPr/>
    </dgm:pt>
    <dgm:pt modelId="{15BF33C0-A39F-6D49-8A4B-D1DA7A8EB170}" type="pres">
      <dgm:prSet presAssocID="{856AA19D-3162-4143-8398-F3C4A04D9F31}" presName="children" presStyleCnt="0"/>
      <dgm:spPr/>
    </dgm:pt>
    <dgm:pt modelId="{29D9FDFF-0CE4-C24F-88EC-87AF84873EB4}" type="pres">
      <dgm:prSet presAssocID="{856AA19D-3162-4143-8398-F3C4A04D9F31}" presName="childPlaceholder" presStyleCnt="0"/>
      <dgm:spPr/>
    </dgm:pt>
    <dgm:pt modelId="{523315DD-B026-5449-94E8-E99724521561}" type="pres">
      <dgm:prSet presAssocID="{856AA19D-3162-4143-8398-F3C4A04D9F31}" presName="circle" presStyleCnt="0"/>
      <dgm:spPr/>
    </dgm:pt>
    <dgm:pt modelId="{52AFA976-8FE9-AA44-AA44-4B6FBF38984C}" type="pres">
      <dgm:prSet presAssocID="{856AA19D-3162-4143-8398-F3C4A04D9F31}" presName="quadrant1" presStyleLbl="node1" presStyleIdx="0" presStyleCnt="4">
        <dgm:presLayoutVars>
          <dgm:chMax val="1"/>
          <dgm:bulletEnabled val="1"/>
        </dgm:presLayoutVars>
      </dgm:prSet>
      <dgm:spPr/>
    </dgm:pt>
    <dgm:pt modelId="{410248B2-79A3-744C-AAEC-2BA05F229DA7}" type="pres">
      <dgm:prSet presAssocID="{856AA19D-3162-4143-8398-F3C4A04D9F31}" presName="quadrant2" presStyleLbl="node1" presStyleIdx="1" presStyleCnt="4">
        <dgm:presLayoutVars>
          <dgm:chMax val="1"/>
          <dgm:bulletEnabled val="1"/>
        </dgm:presLayoutVars>
      </dgm:prSet>
      <dgm:spPr/>
    </dgm:pt>
    <dgm:pt modelId="{CEA7ED7F-DA59-114F-8861-33E549303BB7}" type="pres">
      <dgm:prSet presAssocID="{856AA19D-3162-4143-8398-F3C4A04D9F31}" presName="quadrant3" presStyleLbl="node1" presStyleIdx="2" presStyleCnt="4">
        <dgm:presLayoutVars>
          <dgm:chMax val="1"/>
          <dgm:bulletEnabled val="1"/>
        </dgm:presLayoutVars>
      </dgm:prSet>
      <dgm:spPr/>
    </dgm:pt>
    <dgm:pt modelId="{6E5B8615-F577-A24B-813A-6C3670CF86F3}" type="pres">
      <dgm:prSet presAssocID="{856AA19D-3162-4143-8398-F3C4A04D9F31}" presName="quadrant4" presStyleLbl="node1" presStyleIdx="3" presStyleCnt="4">
        <dgm:presLayoutVars>
          <dgm:chMax val="1"/>
          <dgm:bulletEnabled val="1"/>
        </dgm:presLayoutVars>
      </dgm:prSet>
      <dgm:spPr/>
    </dgm:pt>
    <dgm:pt modelId="{8A1C1FE3-15D5-3F42-ABD0-06A26DD245ED}" type="pres">
      <dgm:prSet presAssocID="{856AA19D-3162-4143-8398-F3C4A04D9F31}" presName="quadrantPlaceholder" presStyleCnt="0"/>
      <dgm:spPr/>
    </dgm:pt>
    <dgm:pt modelId="{338B7D78-AE24-294F-8359-646B8DEE2A42}" type="pres">
      <dgm:prSet presAssocID="{856AA19D-3162-4143-8398-F3C4A04D9F31}" presName="center1" presStyleLbl="fgShp" presStyleIdx="0" presStyleCnt="2"/>
      <dgm:spPr>
        <a:solidFill>
          <a:schemeClr val="bg1">
            <a:alpha val="0"/>
          </a:schemeClr>
        </a:solidFill>
        <a:ln>
          <a:noFill/>
        </a:ln>
      </dgm:spPr>
    </dgm:pt>
    <dgm:pt modelId="{C106DA13-2620-3D4A-8320-F393677D394F}" type="pres">
      <dgm:prSet presAssocID="{856AA19D-3162-4143-8398-F3C4A04D9F31}" presName="center2" presStyleLbl="fgShp" presStyleIdx="1" presStyleCnt="2"/>
      <dgm:spPr>
        <a:solidFill>
          <a:schemeClr val="bg1">
            <a:alpha val="0"/>
          </a:schemeClr>
        </a:solidFill>
        <a:ln>
          <a:noFill/>
        </a:ln>
      </dgm:spPr>
    </dgm:pt>
  </dgm:ptLst>
  <dgm:cxnLst>
    <dgm:cxn modelId="{F8818C0B-2D57-A747-894E-5345FE1BDA64}" srcId="{856AA19D-3162-4143-8398-F3C4A04D9F31}" destId="{7E2FBD1F-CF77-5D4E-8C3D-8E6368435C2F}" srcOrd="2" destOrd="0" parTransId="{67E15997-AF11-7447-86A3-36F8DB89E32E}" sibTransId="{397C80FC-D5D5-3C40-B365-BF32AF96CDF3}"/>
    <dgm:cxn modelId="{2A875C28-423B-A54E-A2C3-CA4B3BF30292}" srcId="{856AA19D-3162-4143-8398-F3C4A04D9F31}" destId="{7ABC6D78-652F-3A46-89B1-FB57BABCE38D}" srcOrd="3" destOrd="0" parTransId="{FFC5E4F8-C3B7-F040-AC93-96E6798EE76C}" sibTransId="{42200DB9-89A4-A44C-BECB-5B8A7563F5AD}"/>
    <dgm:cxn modelId="{084ABB79-A836-204A-BD61-35F22F6B577B}" srcId="{856AA19D-3162-4143-8398-F3C4A04D9F31}" destId="{13B1AC08-E4D1-404A-A119-0BBA098A1918}" srcOrd="0" destOrd="0" parTransId="{347BCD77-131F-2842-807A-6C761E1026D7}" sibTransId="{DD365E35-7335-2041-8F37-1B9C0E650AE7}"/>
    <dgm:cxn modelId="{A395B9AB-C55C-7449-B84C-0F41FBB05CE0}" srcId="{856AA19D-3162-4143-8398-F3C4A04D9F31}" destId="{42D709FD-D356-3047-A7C6-E37CC95CDBDD}" srcOrd="1" destOrd="0" parTransId="{EF6A8BAC-79D7-FA46-867D-A3B5D25C1BB9}" sibTransId="{2D2BC7C2-5151-FC47-83E5-0C59B341CA96}"/>
    <dgm:cxn modelId="{6131A1B1-00A7-024E-A6E7-C6A9F9B06330}" type="presOf" srcId="{856AA19D-3162-4143-8398-F3C4A04D9F31}" destId="{B72BC5E7-E0F6-2E4D-9485-886DEEFD660B}" srcOrd="0" destOrd="0" presId="urn:microsoft.com/office/officeart/2005/8/layout/cycle4"/>
    <dgm:cxn modelId="{361FADD8-6E3B-6145-96DF-09FA352FB348}" type="presOf" srcId="{42D709FD-D356-3047-A7C6-E37CC95CDBDD}" destId="{410248B2-79A3-744C-AAEC-2BA05F229DA7}" srcOrd="0" destOrd="0" presId="urn:microsoft.com/office/officeart/2005/8/layout/cycle4"/>
    <dgm:cxn modelId="{CAB065DE-DDB9-744B-A4E5-24CA2E801C28}" type="presOf" srcId="{13B1AC08-E4D1-404A-A119-0BBA098A1918}" destId="{52AFA976-8FE9-AA44-AA44-4B6FBF38984C}" srcOrd="0" destOrd="0" presId="urn:microsoft.com/office/officeart/2005/8/layout/cycle4"/>
    <dgm:cxn modelId="{B5D15DEA-7E4E-6D45-9F0A-7F47EB042BFF}" type="presOf" srcId="{7ABC6D78-652F-3A46-89B1-FB57BABCE38D}" destId="{6E5B8615-F577-A24B-813A-6C3670CF86F3}" srcOrd="0" destOrd="0" presId="urn:microsoft.com/office/officeart/2005/8/layout/cycle4"/>
    <dgm:cxn modelId="{C4BB3DF5-DDF0-9F4E-9594-86C241CFF920}" type="presOf" srcId="{7E2FBD1F-CF77-5D4E-8C3D-8E6368435C2F}" destId="{CEA7ED7F-DA59-114F-8861-33E549303BB7}" srcOrd="0" destOrd="0" presId="urn:microsoft.com/office/officeart/2005/8/layout/cycle4"/>
    <dgm:cxn modelId="{772C2F37-8DA1-4C4E-8097-7DBE5702C205}" type="presParOf" srcId="{B72BC5E7-E0F6-2E4D-9485-886DEEFD660B}" destId="{15BF33C0-A39F-6D49-8A4B-D1DA7A8EB170}" srcOrd="0" destOrd="0" presId="urn:microsoft.com/office/officeart/2005/8/layout/cycle4"/>
    <dgm:cxn modelId="{C82699D0-8CCA-E547-980C-E8B1A92DC48E}" type="presParOf" srcId="{15BF33C0-A39F-6D49-8A4B-D1DA7A8EB170}" destId="{29D9FDFF-0CE4-C24F-88EC-87AF84873EB4}" srcOrd="0" destOrd="0" presId="urn:microsoft.com/office/officeart/2005/8/layout/cycle4"/>
    <dgm:cxn modelId="{C82A914E-3E18-A442-9C0C-091535E0863A}" type="presParOf" srcId="{B72BC5E7-E0F6-2E4D-9485-886DEEFD660B}" destId="{523315DD-B026-5449-94E8-E99724521561}" srcOrd="1" destOrd="0" presId="urn:microsoft.com/office/officeart/2005/8/layout/cycle4"/>
    <dgm:cxn modelId="{7111E227-2F9D-984C-80BC-96102436A096}" type="presParOf" srcId="{523315DD-B026-5449-94E8-E99724521561}" destId="{52AFA976-8FE9-AA44-AA44-4B6FBF38984C}" srcOrd="0" destOrd="0" presId="urn:microsoft.com/office/officeart/2005/8/layout/cycle4"/>
    <dgm:cxn modelId="{003F62D9-4658-264F-B8B3-F028EA7C5F46}" type="presParOf" srcId="{523315DD-B026-5449-94E8-E99724521561}" destId="{410248B2-79A3-744C-AAEC-2BA05F229DA7}" srcOrd="1" destOrd="0" presId="urn:microsoft.com/office/officeart/2005/8/layout/cycle4"/>
    <dgm:cxn modelId="{844BC00E-9E57-F540-99F0-DCAE5917750E}" type="presParOf" srcId="{523315DD-B026-5449-94E8-E99724521561}" destId="{CEA7ED7F-DA59-114F-8861-33E549303BB7}" srcOrd="2" destOrd="0" presId="urn:microsoft.com/office/officeart/2005/8/layout/cycle4"/>
    <dgm:cxn modelId="{CD95941A-52ED-384F-BB4D-E71876B708B0}" type="presParOf" srcId="{523315DD-B026-5449-94E8-E99724521561}" destId="{6E5B8615-F577-A24B-813A-6C3670CF86F3}" srcOrd="3" destOrd="0" presId="urn:microsoft.com/office/officeart/2005/8/layout/cycle4"/>
    <dgm:cxn modelId="{F645FE4D-A2B3-DA45-B710-36BBD1346A2F}" type="presParOf" srcId="{523315DD-B026-5449-94E8-E99724521561}" destId="{8A1C1FE3-15D5-3F42-ABD0-06A26DD245ED}" srcOrd="4" destOrd="0" presId="urn:microsoft.com/office/officeart/2005/8/layout/cycle4"/>
    <dgm:cxn modelId="{1DA4D852-0680-6C4E-9AB8-DC881DF6A4C7}" type="presParOf" srcId="{B72BC5E7-E0F6-2E4D-9485-886DEEFD660B}" destId="{338B7D78-AE24-294F-8359-646B8DEE2A42}" srcOrd="2" destOrd="0" presId="urn:microsoft.com/office/officeart/2005/8/layout/cycle4"/>
    <dgm:cxn modelId="{1DCB5F55-AC2A-AE49-9AEC-72D756438A4E}" type="presParOf" srcId="{B72BC5E7-E0F6-2E4D-9485-886DEEFD660B}" destId="{C106DA13-2620-3D4A-8320-F393677D394F}"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FA976-8FE9-AA44-AA44-4B6FBF38984C}">
      <dsp:nvSpPr>
        <dsp:cNvPr id="0" name=""/>
        <dsp:cNvSpPr/>
      </dsp:nvSpPr>
      <dsp:spPr>
        <a:xfrm>
          <a:off x="1553586" y="288450"/>
          <a:ext cx="2191214" cy="2191214"/>
        </a:xfrm>
        <a:prstGeom prst="pieWedge">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064" tIns="512064" rIns="512064" bIns="512064" numCol="1" spcCol="1270" anchor="ctr" anchorCtr="0">
          <a:noAutofit/>
        </a:bodyPr>
        <a:lstStyle/>
        <a:p>
          <a:pPr marL="0" lvl="0" indent="0" algn="ctr" defTabSz="3200400">
            <a:lnSpc>
              <a:spcPct val="90000"/>
            </a:lnSpc>
            <a:spcBef>
              <a:spcPct val="0"/>
            </a:spcBef>
            <a:spcAft>
              <a:spcPct val="35000"/>
            </a:spcAft>
            <a:buNone/>
          </a:pPr>
          <a:r>
            <a:rPr lang="en-US" altLang="zh-CN" sz="7200" b="1" kern="1200"/>
            <a:t>S</a:t>
          </a:r>
          <a:endParaRPr lang="en-US" sz="7200" b="1" kern="1200"/>
        </a:p>
      </dsp:txBody>
      <dsp:txXfrm>
        <a:off x="2195378" y="930242"/>
        <a:ext cx="1549422" cy="1549422"/>
      </dsp:txXfrm>
    </dsp:sp>
    <dsp:sp modelId="{410248B2-79A3-744C-AAEC-2BA05F229DA7}">
      <dsp:nvSpPr>
        <dsp:cNvPr id="0" name=""/>
        <dsp:cNvSpPr/>
      </dsp:nvSpPr>
      <dsp:spPr>
        <a:xfrm rot="5400000">
          <a:off x="3846011" y="288450"/>
          <a:ext cx="2191214" cy="2191214"/>
        </a:xfrm>
        <a:prstGeom prst="pieWedg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064" tIns="512064" rIns="512064" bIns="512064" numCol="1" spcCol="1270" anchor="ctr" anchorCtr="0">
          <a:noAutofit/>
        </a:bodyPr>
        <a:lstStyle/>
        <a:p>
          <a:pPr marL="0" lvl="0" indent="0" algn="ctr" defTabSz="3200400">
            <a:lnSpc>
              <a:spcPct val="90000"/>
            </a:lnSpc>
            <a:spcBef>
              <a:spcPct val="0"/>
            </a:spcBef>
            <a:spcAft>
              <a:spcPct val="35000"/>
            </a:spcAft>
            <a:buNone/>
          </a:pPr>
          <a:r>
            <a:rPr lang="en-US" altLang="zh-CN" sz="7200" b="1" kern="1200"/>
            <a:t>W</a:t>
          </a:r>
          <a:endParaRPr lang="en-US" sz="7200" b="1" kern="1200"/>
        </a:p>
      </dsp:txBody>
      <dsp:txXfrm rot="-5400000">
        <a:off x="3846011" y="930242"/>
        <a:ext cx="1549422" cy="1549422"/>
      </dsp:txXfrm>
    </dsp:sp>
    <dsp:sp modelId="{CEA7ED7F-DA59-114F-8861-33E549303BB7}">
      <dsp:nvSpPr>
        <dsp:cNvPr id="0" name=""/>
        <dsp:cNvSpPr/>
      </dsp:nvSpPr>
      <dsp:spPr>
        <a:xfrm rot="10800000">
          <a:off x="3846011" y="2580876"/>
          <a:ext cx="2191214" cy="2191214"/>
        </a:xfrm>
        <a:prstGeom prst="pieWedg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064" tIns="512064" rIns="512064" bIns="512064" numCol="1" spcCol="1270" anchor="ctr" anchorCtr="0">
          <a:noAutofit/>
        </a:bodyPr>
        <a:lstStyle/>
        <a:p>
          <a:pPr marL="0" lvl="0" indent="0" algn="ctr" defTabSz="3200400">
            <a:lnSpc>
              <a:spcPct val="90000"/>
            </a:lnSpc>
            <a:spcBef>
              <a:spcPct val="0"/>
            </a:spcBef>
            <a:spcAft>
              <a:spcPct val="35000"/>
            </a:spcAft>
            <a:buNone/>
          </a:pPr>
          <a:r>
            <a:rPr lang="en-US" altLang="zh-CN" sz="7200" b="1" kern="1200"/>
            <a:t>T</a:t>
          </a:r>
          <a:endParaRPr lang="en-US" sz="7200" b="1" kern="1200"/>
        </a:p>
      </dsp:txBody>
      <dsp:txXfrm rot="10800000">
        <a:off x="3846011" y="2580876"/>
        <a:ext cx="1549422" cy="1549422"/>
      </dsp:txXfrm>
    </dsp:sp>
    <dsp:sp modelId="{6E5B8615-F577-A24B-813A-6C3670CF86F3}">
      <dsp:nvSpPr>
        <dsp:cNvPr id="0" name=""/>
        <dsp:cNvSpPr/>
      </dsp:nvSpPr>
      <dsp:spPr>
        <a:xfrm rot="16200000">
          <a:off x="1553586" y="2580876"/>
          <a:ext cx="2191214" cy="2191214"/>
        </a:xfrm>
        <a:prstGeom prst="pieWedge">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064" tIns="512064" rIns="512064" bIns="512064" numCol="1" spcCol="1270" anchor="ctr" anchorCtr="0">
          <a:noAutofit/>
        </a:bodyPr>
        <a:lstStyle/>
        <a:p>
          <a:pPr marL="0" lvl="0" indent="0" algn="ctr" defTabSz="3200400">
            <a:lnSpc>
              <a:spcPct val="90000"/>
            </a:lnSpc>
            <a:spcBef>
              <a:spcPct val="0"/>
            </a:spcBef>
            <a:spcAft>
              <a:spcPct val="35000"/>
            </a:spcAft>
            <a:buNone/>
          </a:pPr>
          <a:r>
            <a:rPr lang="en-US" altLang="zh-CN" sz="7200" b="1" kern="1200"/>
            <a:t>O</a:t>
          </a:r>
          <a:endParaRPr lang="en-US" sz="7200" b="1" kern="1200"/>
        </a:p>
      </dsp:txBody>
      <dsp:txXfrm rot="5400000">
        <a:off x="2195378" y="2580876"/>
        <a:ext cx="1549422" cy="1549422"/>
      </dsp:txXfrm>
    </dsp:sp>
    <dsp:sp modelId="{338B7D78-AE24-294F-8359-646B8DEE2A42}">
      <dsp:nvSpPr>
        <dsp:cNvPr id="0" name=""/>
        <dsp:cNvSpPr/>
      </dsp:nvSpPr>
      <dsp:spPr>
        <a:xfrm>
          <a:off x="3417130" y="2074822"/>
          <a:ext cx="756551" cy="657870"/>
        </a:xfrm>
        <a:prstGeom prst="circularArrow">
          <a:avLst/>
        </a:prstGeom>
        <a:solidFill>
          <a:schemeClr val="bg1">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106DA13-2620-3D4A-8320-F393677D394F}">
      <dsp:nvSpPr>
        <dsp:cNvPr id="0" name=""/>
        <dsp:cNvSpPr/>
      </dsp:nvSpPr>
      <dsp:spPr>
        <a:xfrm rot="10800000">
          <a:off x="3417130" y="2327849"/>
          <a:ext cx="756551" cy="657870"/>
        </a:xfrm>
        <a:prstGeom prst="circularArrow">
          <a:avLst/>
        </a:prstGeom>
        <a:solidFill>
          <a:schemeClr val="bg1">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1E91E-8FC9-3E4D-811B-927F918231C9}" type="datetimeFigureOut">
              <a:rPr lang="en-US" smtClean="0"/>
              <a:t>5/1/19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80B2E3-3B73-5F4B-8013-86E10EA10AEE}" type="slidenum">
              <a:rPr lang="en-US" smtClean="0"/>
              <a:t>‹#›</a:t>
            </a:fld>
            <a:endParaRPr lang="en-US"/>
          </a:p>
        </p:txBody>
      </p:sp>
    </p:spTree>
    <p:extLst>
      <p:ext uri="{BB962C8B-B14F-4D97-AF65-F5344CB8AC3E}">
        <p14:creationId xmlns:p14="http://schemas.microsoft.com/office/powerpoint/2010/main" val="1847761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80B2E3-3B73-5F4B-8013-86E10EA10AEE}" type="slidenum">
              <a:rPr lang="en-US" smtClean="0"/>
              <a:t>3</a:t>
            </a:fld>
            <a:endParaRPr lang="en-US"/>
          </a:p>
        </p:txBody>
      </p:sp>
    </p:spTree>
    <p:extLst>
      <p:ext uri="{BB962C8B-B14F-4D97-AF65-F5344CB8AC3E}">
        <p14:creationId xmlns:p14="http://schemas.microsoft.com/office/powerpoint/2010/main" val="3118036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Prime ribs, bloody marry, </a:t>
            </a:r>
            <a:r>
              <a:rPr lang="en-US" err="1"/>
              <a:t>champaign</a:t>
            </a:r>
            <a:r>
              <a:rPr lang="en-US"/>
              <a:t>, buy one get one free appears to be the most frequent and important terms </a:t>
            </a:r>
          </a:p>
        </p:txBody>
      </p:sp>
      <p:sp>
        <p:nvSpPr>
          <p:cNvPr id="4" name="Slide Number Placeholder 3"/>
          <p:cNvSpPr>
            <a:spLocks noGrp="1"/>
          </p:cNvSpPr>
          <p:nvPr>
            <p:ph type="sldNum" sz="quarter" idx="5"/>
          </p:nvPr>
        </p:nvSpPr>
        <p:spPr/>
        <p:txBody>
          <a:bodyPr/>
          <a:lstStyle/>
          <a:p>
            <a:fld id="{9480B2E3-3B73-5F4B-8013-86E10EA10AEE}" type="slidenum">
              <a:rPr lang="en-US" smtClean="0"/>
              <a:t>18</a:t>
            </a:fld>
            <a:endParaRPr lang="en-US"/>
          </a:p>
        </p:txBody>
      </p:sp>
    </p:spTree>
    <p:extLst>
      <p:ext uri="{BB962C8B-B14F-4D97-AF65-F5344CB8AC3E}">
        <p14:creationId xmlns:p14="http://schemas.microsoft.com/office/powerpoint/2010/main" val="3970620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refer back to the original reviews to understand what aspects of the terms satisfied the customers</a:t>
            </a:r>
          </a:p>
        </p:txBody>
      </p:sp>
      <p:sp>
        <p:nvSpPr>
          <p:cNvPr id="4" name="Slide Number Placeholder 3"/>
          <p:cNvSpPr>
            <a:spLocks noGrp="1"/>
          </p:cNvSpPr>
          <p:nvPr>
            <p:ph type="sldNum" sz="quarter" idx="5"/>
          </p:nvPr>
        </p:nvSpPr>
        <p:spPr/>
        <p:txBody>
          <a:bodyPr/>
          <a:lstStyle/>
          <a:p>
            <a:fld id="{9480B2E3-3B73-5F4B-8013-86E10EA10AEE}" type="slidenum">
              <a:rPr lang="en-US" smtClean="0"/>
              <a:t>19</a:t>
            </a:fld>
            <a:endParaRPr lang="en-US"/>
          </a:p>
        </p:txBody>
      </p:sp>
    </p:spTree>
    <p:extLst>
      <p:ext uri="{BB962C8B-B14F-4D97-AF65-F5344CB8AC3E}">
        <p14:creationId xmlns:p14="http://schemas.microsoft.com/office/powerpoint/2010/main" val="3708093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Crab legs, prime rib, waited lines, not as what expected</a:t>
            </a:r>
          </a:p>
        </p:txBody>
      </p:sp>
      <p:sp>
        <p:nvSpPr>
          <p:cNvPr id="4" name="Slide Number Placeholder 3"/>
          <p:cNvSpPr>
            <a:spLocks noGrp="1"/>
          </p:cNvSpPr>
          <p:nvPr>
            <p:ph type="sldNum" sz="quarter" idx="5"/>
          </p:nvPr>
        </p:nvSpPr>
        <p:spPr/>
        <p:txBody>
          <a:bodyPr/>
          <a:lstStyle/>
          <a:p>
            <a:fld id="{9480B2E3-3B73-5F4B-8013-86E10EA10AEE}" type="slidenum">
              <a:rPr lang="en-US" smtClean="0"/>
              <a:t>20</a:t>
            </a:fld>
            <a:endParaRPr lang="en-US"/>
          </a:p>
        </p:txBody>
      </p:sp>
    </p:spTree>
    <p:extLst>
      <p:ext uri="{BB962C8B-B14F-4D97-AF65-F5344CB8AC3E}">
        <p14:creationId xmlns:p14="http://schemas.microsoft.com/office/powerpoint/2010/main" val="298806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comparison, </a:t>
            </a:r>
            <a:r>
              <a:rPr lang="en-US" err="1"/>
              <a:t>bakenao</a:t>
            </a:r>
            <a:r>
              <a:rPr lang="en-US"/>
              <a:t> offered unlimited fresh crab legs, advantage</a:t>
            </a:r>
          </a:p>
          <a:p>
            <a:r>
              <a:rPr lang="en-US"/>
              <a:t>Unstable taste quality for prime rib</a:t>
            </a:r>
            <a:endParaRPr lang="en-US">
              <a:cs typeface="Calibri"/>
            </a:endParaRPr>
          </a:p>
          <a:p>
            <a:r>
              <a:rPr lang="en-US"/>
              <a:t>We have more food choices</a:t>
            </a:r>
            <a:endParaRPr lang="en-US">
              <a:cs typeface="Calibri"/>
            </a:endParaRPr>
          </a:p>
        </p:txBody>
      </p:sp>
      <p:sp>
        <p:nvSpPr>
          <p:cNvPr id="4" name="Slide Number Placeholder 3"/>
          <p:cNvSpPr>
            <a:spLocks noGrp="1"/>
          </p:cNvSpPr>
          <p:nvPr>
            <p:ph type="sldNum" sz="quarter" idx="5"/>
          </p:nvPr>
        </p:nvSpPr>
        <p:spPr/>
        <p:txBody>
          <a:bodyPr/>
          <a:lstStyle/>
          <a:p>
            <a:fld id="{9480B2E3-3B73-5F4B-8013-86E10EA10AEE}" type="slidenum">
              <a:rPr lang="en-US" smtClean="0"/>
              <a:t>21</a:t>
            </a:fld>
            <a:endParaRPr lang="en-US"/>
          </a:p>
        </p:txBody>
      </p:sp>
    </p:spTree>
    <p:extLst>
      <p:ext uri="{BB962C8B-B14F-4D97-AF65-F5344CB8AC3E}">
        <p14:creationId xmlns:p14="http://schemas.microsoft.com/office/powerpoint/2010/main" val="1673913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example Partner with AA to offer promotion. Etc. </a:t>
            </a:r>
            <a:endParaRPr lang="en-US">
              <a:cs typeface="Calibri"/>
            </a:endParaRPr>
          </a:p>
          <a:p>
            <a:r>
              <a:rPr lang="en-US"/>
              <a:t>Happy hour</a:t>
            </a:r>
            <a:endParaRPr lang="en-US">
              <a:cs typeface="Calibri" panose="020F0502020204030204"/>
            </a:endParaRPr>
          </a:p>
          <a:p>
            <a:pPr>
              <a:defRPr/>
            </a:pPr>
            <a:r>
              <a:rPr lang="en-US">
                <a:cs typeface="Calibri" panose="020F0502020204030204"/>
              </a:rPr>
              <a:t>Wicked spoon is innovative in its dishes - </a:t>
            </a:r>
            <a:r>
              <a:rPr lang="en-US"/>
              <a:t>Chef choices/specialty </a:t>
            </a:r>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9480B2E3-3B73-5F4B-8013-86E10EA10AEE}" type="slidenum">
              <a:rPr lang="en-US" smtClean="0"/>
              <a:t>23</a:t>
            </a:fld>
            <a:endParaRPr lang="en-US"/>
          </a:p>
        </p:txBody>
      </p:sp>
    </p:spTree>
    <p:extLst>
      <p:ext uri="{BB962C8B-B14F-4D97-AF65-F5344CB8AC3E}">
        <p14:creationId xmlns:p14="http://schemas.microsoft.com/office/powerpoint/2010/main" val="3701978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Achieved more than 70% AUC in the random forest model </a:t>
            </a:r>
          </a:p>
          <a:p>
            <a:r>
              <a:rPr lang="en-US">
                <a:cs typeface="Calibri"/>
              </a:rPr>
              <a:t>This restaurant </a:t>
            </a:r>
          </a:p>
        </p:txBody>
      </p:sp>
      <p:sp>
        <p:nvSpPr>
          <p:cNvPr id="4" name="Slide Number Placeholder 3"/>
          <p:cNvSpPr>
            <a:spLocks noGrp="1"/>
          </p:cNvSpPr>
          <p:nvPr>
            <p:ph type="sldNum" sz="quarter" idx="5"/>
          </p:nvPr>
        </p:nvSpPr>
        <p:spPr/>
        <p:txBody>
          <a:bodyPr/>
          <a:lstStyle/>
          <a:p>
            <a:fld id="{9480B2E3-3B73-5F4B-8013-86E10EA10AEE}" type="slidenum">
              <a:rPr lang="en-US" smtClean="0"/>
              <a:t>24</a:t>
            </a:fld>
            <a:endParaRPr lang="en-US"/>
          </a:p>
        </p:txBody>
      </p:sp>
    </p:spTree>
    <p:extLst>
      <p:ext uri="{BB962C8B-B14F-4D97-AF65-F5344CB8AC3E}">
        <p14:creationId xmlns:p14="http://schemas.microsoft.com/office/powerpoint/2010/main" val="768464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80B2E3-3B73-5F4B-8013-86E10EA10AEE}" type="slidenum">
              <a:rPr lang="en-US" smtClean="0"/>
              <a:t>4</a:t>
            </a:fld>
            <a:endParaRPr lang="en-US"/>
          </a:p>
        </p:txBody>
      </p:sp>
    </p:spTree>
    <p:extLst>
      <p:ext uri="{BB962C8B-B14F-4D97-AF65-F5344CB8AC3E}">
        <p14:creationId xmlns:p14="http://schemas.microsoft.com/office/powerpoint/2010/main" val="529866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80B2E3-3B73-5F4B-8013-86E10EA10AEE}" type="slidenum">
              <a:rPr lang="en-US" smtClean="0"/>
              <a:t>8</a:t>
            </a:fld>
            <a:endParaRPr lang="en-US"/>
          </a:p>
        </p:txBody>
      </p:sp>
    </p:spTree>
    <p:extLst>
      <p:ext uri="{BB962C8B-B14F-4D97-AF65-F5344CB8AC3E}">
        <p14:creationId xmlns:p14="http://schemas.microsoft.com/office/powerpoint/2010/main" val="77253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By this method, we can consider term with no bias</a:t>
            </a:r>
            <a:endParaRPr lang="en-US"/>
          </a:p>
        </p:txBody>
      </p:sp>
      <p:sp>
        <p:nvSpPr>
          <p:cNvPr id="4" name="Slide Number Placeholder 3"/>
          <p:cNvSpPr>
            <a:spLocks noGrp="1"/>
          </p:cNvSpPr>
          <p:nvPr>
            <p:ph type="sldNum" sz="quarter" idx="5"/>
          </p:nvPr>
        </p:nvSpPr>
        <p:spPr/>
        <p:txBody>
          <a:bodyPr/>
          <a:lstStyle/>
          <a:p>
            <a:fld id="{9480B2E3-3B73-5F4B-8013-86E10EA10AEE}" type="slidenum">
              <a:rPr lang="en-US" smtClean="0"/>
              <a:t>12</a:t>
            </a:fld>
            <a:endParaRPr lang="en-US"/>
          </a:p>
        </p:txBody>
      </p:sp>
    </p:spTree>
    <p:extLst>
      <p:ext uri="{BB962C8B-B14F-4D97-AF65-F5344CB8AC3E}">
        <p14:creationId xmlns:p14="http://schemas.microsoft.com/office/powerpoint/2010/main" val="712326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Using this measurement, we get the top 30 highest scored word combinations and get the word cloud of it, we can see most important words are mainly food, crab legs, pancakes, seafood, we can make assumptions that the reason </a:t>
            </a:r>
            <a:r>
              <a:rPr lang="en-US" err="1">
                <a:cs typeface="Calibri"/>
              </a:rPr>
              <a:t>Baccanal</a:t>
            </a:r>
            <a:r>
              <a:rPr lang="en-US">
                <a:cs typeface="Calibri"/>
              </a:rPr>
              <a:t> buffet is good is because of their food, in order to verify this assumption,  we look back to the reviews. </a:t>
            </a:r>
          </a:p>
        </p:txBody>
      </p:sp>
      <p:sp>
        <p:nvSpPr>
          <p:cNvPr id="4" name="Slide Number Placeholder 3"/>
          <p:cNvSpPr>
            <a:spLocks noGrp="1"/>
          </p:cNvSpPr>
          <p:nvPr>
            <p:ph type="sldNum" sz="quarter" idx="5"/>
          </p:nvPr>
        </p:nvSpPr>
        <p:spPr/>
        <p:txBody>
          <a:bodyPr/>
          <a:lstStyle/>
          <a:p>
            <a:fld id="{9480B2E3-3B73-5F4B-8013-86E10EA10AEE}" type="slidenum">
              <a:rPr lang="en-US" smtClean="0"/>
              <a:t>13</a:t>
            </a:fld>
            <a:endParaRPr lang="en-US"/>
          </a:p>
        </p:txBody>
      </p:sp>
    </p:spTree>
    <p:extLst>
      <p:ext uri="{BB962C8B-B14F-4D97-AF65-F5344CB8AC3E}">
        <p14:creationId xmlns:p14="http://schemas.microsoft.com/office/powerpoint/2010/main" val="3485498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These are the example that contains those high scored word combinations</a:t>
            </a:r>
          </a:p>
        </p:txBody>
      </p:sp>
      <p:sp>
        <p:nvSpPr>
          <p:cNvPr id="4" name="Slide Number Placeholder 3"/>
          <p:cNvSpPr>
            <a:spLocks noGrp="1"/>
          </p:cNvSpPr>
          <p:nvPr>
            <p:ph type="sldNum" sz="quarter" idx="5"/>
          </p:nvPr>
        </p:nvSpPr>
        <p:spPr/>
        <p:txBody>
          <a:bodyPr/>
          <a:lstStyle/>
          <a:p>
            <a:fld id="{9480B2E3-3B73-5F4B-8013-86E10EA10AEE}" type="slidenum">
              <a:rPr lang="en-US" smtClean="0"/>
              <a:t>14</a:t>
            </a:fld>
            <a:endParaRPr lang="en-US"/>
          </a:p>
        </p:txBody>
      </p:sp>
    </p:spTree>
    <p:extLst>
      <p:ext uri="{BB962C8B-B14F-4D97-AF65-F5344CB8AC3E}">
        <p14:creationId xmlns:p14="http://schemas.microsoft.com/office/powerpoint/2010/main" val="3843981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Using similar methodology, we get the top 30 word combinations for poor reviews, some of them complained …..</a:t>
            </a:r>
          </a:p>
        </p:txBody>
      </p:sp>
      <p:sp>
        <p:nvSpPr>
          <p:cNvPr id="4" name="Slide Number Placeholder 3"/>
          <p:cNvSpPr>
            <a:spLocks noGrp="1"/>
          </p:cNvSpPr>
          <p:nvPr>
            <p:ph type="sldNum" sz="quarter" idx="5"/>
          </p:nvPr>
        </p:nvSpPr>
        <p:spPr/>
        <p:txBody>
          <a:bodyPr/>
          <a:lstStyle/>
          <a:p>
            <a:fld id="{9480B2E3-3B73-5F4B-8013-86E10EA10AEE}" type="slidenum">
              <a:rPr lang="en-US" smtClean="0"/>
              <a:t>15</a:t>
            </a:fld>
            <a:endParaRPr lang="en-US"/>
          </a:p>
        </p:txBody>
      </p:sp>
    </p:spTree>
    <p:extLst>
      <p:ext uri="{BB962C8B-B14F-4D97-AF65-F5344CB8AC3E}">
        <p14:creationId xmlns:p14="http://schemas.microsoft.com/office/powerpoint/2010/main" val="2450875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Know yourself but know your enemys better</a:t>
            </a:r>
          </a:p>
        </p:txBody>
      </p:sp>
      <p:sp>
        <p:nvSpPr>
          <p:cNvPr id="4" name="Slide Number Placeholder 3"/>
          <p:cNvSpPr>
            <a:spLocks noGrp="1"/>
          </p:cNvSpPr>
          <p:nvPr>
            <p:ph type="sldNum" sz="quarter" idx="5"/>
          </p:nvPr>
        </p:nvSpPr>
        <p:spPr/>
        <p:txBody>
          <a:bodyPr/>
          <a:lstStyle/>
          <a:p>
            <a:fld id="{9480B2E3-3B73-5F4B-8013-86E10EA10AEE}" type="slidenum">
              <a:rPr lang="en-US" smtClean="0"/>
              <a:t>16</a:t>
            </a:fld>
            <a:endParaRPr lang="en-US"/>
          </a:p>
        </p:txBody>
      </p:sp>
    </p:spTree>
    <p:extLst>
      <p:ext uri="{BB962C8B-B14F-4D97-AF65-F5344CB8AC3E}">
        <p14:creationId xmlns:p14="http://schemas.microsoft.com/office/powerpoint/2010/main" val="1092974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Analyze this major competitor</a:t>
            </a:r>
          </a:p>
          <a:p>
            <a:r>
              <a:rPr lang="en-US"/>
              <a:t>help us know what </a:t>
            </a:r>
            <a:r>
              <a:rPr lang="en-US" err="1"/>
              <a:t>bakenao</a:t>
            </a:r>
            <a:r>
              <a:rPr lang="en-US"/>
              <a:t> should improve and what is its competitive advantage over its competitors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We apply the same </a:t>
            </a:r>
            <a:r>
              <a:rPr lang="en-US" err="1"/>
              <a:t>tf-idf</a:t>
            </a:r>
            <a:r>
              <a:rPr lang="en-US"/>
              <a:t> approach to process the good and bad reviews and get the top 30 terms with high scores.</a:t>
            </a:r>
          </a:p>
          <a:p>
            <a:endParaRPr lang="en-US"/>
          </a:p>
        </p:txBody>
      </p:sp>
      <p:sp>
        <p:nvSpPr>
          <p:cNvPr id="4" name="Slide Number Placeholder 3"/>
          <p:cNvSpPr>
            <a:spLocks noGrp="1"/>
          </p:cNvSpPr>
          <p:nvPr>
            <p:ph type="sldNum" sz="quarter" idx="5"/>
          </p:nvPr>
        </p:nvSpPr>
        <p:spPr/>
        <p:txBody>
          <a:bodyPr/>
          <a:lstStyle/>
          <a:p>
            <a:fld id="{9480B2E3-3B73-5F4B-8013-86E10EA10AEE}" type="slidenum">
              <a:rPr lang="en-US" smtClean="0"/>
              <a:t>17</a:t>
            </a:fld>
            <a:endParaRPr lang="en-US"/>
          </a:p>
        </p:txBody>
      </p:sp>
    </p:spTree>
    <p:extLst>
      <p:ext uri="{BB962C8B-B14F-4D97-AF65-F5344CB8AC3E}">
        <p14:creationId xmlns:p14="http://schemas.microsoft.com/office/powerpoint/2010/main" val="3751680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ADF2D-863F-0C45-84B8-CEFB6748BFD2}"/>
              </a:ext>
            </a:extLst>
          </p:cNvPr>
          <p:cNvSpPr>
            <a:spLocks noGrp="1"/>
          </p:cNvSpPr>
          <p:nvPr>
            <p:ph type="ctrTitle"/>
          </p:nvPr>
        </p:nvSpPr>
        <p:spPr>
          <a:xfrm>
            <a:off x="1524000" y="1122363"/>
            <a:ext cx="9144000" cy="2387600"/>
          </a:xfrm>
        </p:spPr>
        <p:txBody>
          <a:bodyPr anchor="b"/>
          <a:lstStyle>
            <a:lvl1pPr algn="ctr">
              <a:defRPr sz="6000"/>
            </a:lvl1pPr>
          </a:lstStyle>
          <a:p>
            <a:r>
              <a:rPr kumimoji="1" lang="en-US" altLang="zh-CN"/>
              <a:t>Click to edit Master title style</a:t>
            </a:r>
            <a:endParaRPr kumimoji="1" lang="zh-CN" altLang="en-US"/>
          </a:p>
        </p:txBody>
      </p:sp>
      <p:sp>
        <p:nvSpPr>
          <p:cNvPr id="3" name="Subtitle 2">
            <a:extLst>
              <a:ext uri="{FF2B5EF4-FFF2-40B4-BE49-F238E27FC236}">
                <a16:creationId xmlns:a16="http://schemas.microsoft.com/office/drawing/2014/main" id="{FBE19395-26C7-784F-8C23-0D457E319C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zh-CN"/>
              <a:t>Click to edit Master subtitle style</a:t>
            </a:r>
            <a:endParaRPr kumimoji="1" lang="zh-CN" altLang="en-US"/>
          </a:p>
        </p:txBody>
      </p:sp>
      <p:sp>
        <p:nvSpPr>
          <p:cNvPr id="4" name="Date Placeholder 3">
            <a:extLst>
              <a:ext uri="{FF2B5EF4-FFF2-40B4-BE49-F238E27FC236}">
                <a16:creationId xmlns:a16="http://schemas.microsoft.com/office/drawing/2014/main" id="{95AE151A-92C0-7649-BFFE-48A96364B579}"/>
              </a:ext>
            </a:extLst>
          </p:cNvPr>
          <p:cNvSpPr>
            <a:spLocks noGrp="1"/>
          </p:cNvSpPr>
          <p:nvPr>
            <p:ph type="dt" sz="half" idx="10"/>
          </p:nvPr>
        </p:nvSpPr>
        <p:spPr/>
        <p:txBody>
          <a:bodyPr/>
          <a:lstStyle/>
          <a:p>
            <a:fld id="{09719102-D68D-AB49-8ACF-0BB834208775}" type="datetimeFigureOut">
              <a:rPr kumimoji="1" lang="zh-CN" altLang="en-US" smtClean="0"/>
              <a:t>2019/5/1</a:t>
            </a:fld>
            <a:endParaRPr kumimoji="1" lang="zh-CN" altLang="en-US"/>
          </a:p>
        </p:txBody>
      </p:sp>
      <p:sp>
        <p:nvSpPr>
          <p:cNvPr id="5" name="Footer Placeholder 4">
            <a:extLst>
              <a:ext uri="{FF2B5EF4-FFF2-40B4-BE49-F238E27FC236}">
                <a16:creationId xmlns:a16="http://schemas.microsoft.com/office/drawing/2014/main" id="{D9344F82-7275-354E-A9B7-DE66B79A737C}"/>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D21688BA-303D-DD4C-8F24-FB8FB7D34B57}"/>
              </a:ext>
            </a:extLst>
          </p:cNvPr>
          <p:cNvSpPr>
            <a:spLocks noGrp="1"/>
          </p:cNvSpPr>
          <p:nvPr>
            <p:ph type="sldNum" sz="quarter" idx="12"/>
          </p:nvPr>
        </p:nvSpPr>
        <p:spPr/>
        <p:txBody>
          <a:bodyPr/>
          <a:lstStyle/>
          <a:p>
            <a:fld id="{409C4F5A-FC26-9946-A5E5-852C166BA7F7}" type="slidenum">
              <a:rPr kumimoji="1" lang="zh-CN" altLang="en-US" smtClean="0"/>
              <a:t>‹#›</a:t>
            </a:fld>
            <a:endParaRPr kumimoji="1" lang="zh-CN" altLang="en-US"/>
          </a:p>
        </p:txBody>
      </p:sp>
    </p:spTree>
    <p:extLst>
      <p:ext uri="{BB962C8B-B14F-4D97-AF65-F5344CB8AC3E}">
        <p14:creationId xmlns:p14="http://schemas.microsoft.com/office/powerpoint/2010/main" val="391591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7F4A4-B397-9A46-B856-FEDAB3BEAE81}"/>
              </a:ext>
            </a:extLst>
          </p:cNvPr>
          <p:cNvSpPr>
            <a:spLocks noGrp="1"/>
          </p:cNvSpPr>
          <p:nvPr>
            <p:ph type="title"/>
          </p:nvPr>
        </p:nvSpPr>
        <p:spPr/>
        <p:txBody>
          <a:bodyPr/>
          <a:lstStyle/>
          <a:p>
            <a:r>
              <a:rPr kumimoji="1" lang="en-US" altLang="zh-CN"/>
              <a:t>Click to edit Master title style</a:t>
            </a:r>
            <a:endParaRPr kumimoji="1" lang="zh-CN" altLang="en-US"/>
          </a:p>
        </p:txBody>
      </p:sp>
      <p:sp>
        <p:nvSpPr>
          <p:cNvPr id="3" name="Vertical Text Placeholder 2">
            <a:extLst>
              <a:ext uri="{FF2B5EF4-FFF2-40B4-BE49-F238E27FC236}">
                <a16:creationId xmlns:a16="http://schemas.microsoft.com/office/drawing/2014/main" id="{C627E0C2-9F3D-604A-9E93-0A9E7A902DC5}"/>
              </a:ext>
            </a:extLst>
          </p:cNvPr>
          <p:cNvSpPr>
            <a:spLocks noGrp="1"/>
          </p:cNvSpPr>
          <p:nvPr>
            <p:ph type="body" orient="vert" idx="1"/>
          </p:nvPr>
        </p:nvSpPr>
        <p:spPr/>
        <p:txBody>
          <a:bodyPr vert="eaVert"/>
          <a:lstStyle/>
          <a:p>
            <a:pPr lvl="0"/>
            <a:r>
              <a:rPr kumimoji="1" lang="en-US" altLang="zh-CN"/>
              <a:t>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Date Placeholder 3">
            <a:extLst>
              <a:ext uri="{FF2B5EF4-FFF2-40B4-BE49-F238E27FC236}">
                <a16:creationId xmlns:a16="http://schemas.microsoft.com/office/drawing/2014/main" id="{3B65FAB7-0AE7-6E45-9502-839342712E3D}"/>
              </a:ext>
            </a:extLst>
          </p:cNvPr>
          <p:cNvSpPr>
            <a:spLocks noGrp="1"/>
          </p:cNvSpPr>
          <p:nvPr>
            <p:ph type="dt" sz="half" idx="10"/>
          </p:nvPr>
        </p:nvSpPr>
        <p:spPr/>
        <p:txBody>
          <a:bodyPr/>
          <a:lstStyle/>
          <a:p>
            <a:fld id="{09719102-D68D-AB49-8ACF-0BB834208775}" type="datetimeFigureOut">
              <a:rPr kumimoji="1" lang="zh-CN" altLang="en-US" smtClean="0"/>
              <a:t>2019/5/1</a:t>
            </a:fld>
            <a:endParaRPr kumimoji="1" lang="zh-CN" altLang="en-US"/>
          </a:p>
        </p:txBody>
      </p:sp>
      <p:sp>
        <p:nvSpPr>
          <p:cNvPr id="5" name="Footer Placeholder 4">
            <a:extLst>
              <a:ext uri="{FF2B5EF4-FFF2-40B4-BE49-F238E27FC236}">
                <a16:creationId xmlns:a16="http://schemas.microsoft.com/office/drawing/2014/main" id="{059213E6-3B49-BD48-8878-1E4970EB40C6}"/>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63F1CB06-4B49-174E-BCC4-974192CF1B55}"/>
              </a:ext>
            </a:extLst>
          </p:cNvPr>
          <p:cNvSpPr>
            <a:spLocks noGrp="1"/>
          </p:cNvSpPr>
          <p:nvPr>
            <p:ph type="sldNum" sz="quarter" idx="12"/>
          </p:nvPr>
        </p:nvSpPr>
        <p:spPr/>
        <p:txBody>
          <a:bodyPr/>
          <a:lstStyle/>
          <a:p>
            <a:fld id="{409C4F5A-FC26-9946-A5E5-852C166BA7F7}" type="slidenum">
              <a:rPr kumimoji="1" lang="zh-CN" altLang="en-US" smtClean="0"/>
              <a:t>‹#›</a:t>
            </a:fld>
            <a:endParaRPr kumimoji="1" lang="zh-CN" altLang="en-US"/>
          </a:p>
        </p:txBody>
      </p:sp>
    </p:spTree>
    <p:extLst>
      <p:ext uri="{BB962C8B-B14F-4D97-AF65-F5344CB8AC3E}">
        <p14:creationId xmlns:p14="http://schemas.microsoft.com/office/powerpoint/2010/main" val="4675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563368-5B15-494F-9200-B926FAA7A1F4}"/>
              </a:ext>
            </a:extLst>
          </p:cNvPr>
          <p:cNvSpPr>
            <a:spLocks noGrp="1"/>
          </p:cNvSpPr>
          <p:nvPr>
            <p:ph type="title" orient="vert"/>
          </p:nvPr>
        </p:nvSpPr>
        <p:spPr>
          <a:xfrm>
            <a:off x="8724900" y="365125"/>
            <a:ext cx="2628900" cy="5811838"/>
          </a:xfrm>
        </p:spPr>
        <p:txBody>
          <a:bodyPr vert="eaVert"/>
          <a:lstStyle/>
          <a:p>
            <a:r>
              <a:rPr kumimoji="1" lang="en-US" altLang="zh-CN"/>
              <a:t>Click to edit Master title style</a:t>
            </a:r>
            <a:endParaRPr kumimoji="1" lang="zh-CN" altLang="en-US"/>
          </a:p>
        </p:txBody>
      </p:sp>
      <p:sp>
        <p:nvSpPr>
          <p:cNvPr id="3" name="Vertical Text Placeholder 2">
            <a:extLst>
              <a:ext uri="{FF2B5EF4-FFF2-40B4-BE49-F238E27FC236}">
                <a16:creationId xmlns:a16="http://schemas.microsoft.com/office/drawing/2014/main" id="{1CDB784C-634C-FD48-B4D5-5421EAA4B458}"/>
              </a:ext>
            </a:extLst>
          </p:cNvPr>
          <p:cNvSpPr>
            <a:spLocks noGrp="1"/>
          </p:cNvSpPr>
          <p:nvPr>
            <p:ph type="body" orient="vert" idx="1"/>
          </p:nvPr>
        </p:nvSpPr>
        <p:spPr>
          <a:xfrm>
            <a:off x="838200" y="365125"/>
            <a:ext cx="7734300" cy="5811838"/>
          </a:xfrm>
        </p:spPr>
        <p:txBody>
          <a:bodyPr vert="eaVert"/>
          <a:lstStyle/>
          <a:p>
            <a:pPr lvl="0"/>
            <a:r>
              <a:rPr kumimoji="1" lang="en-US" altLang="zh-CN"/>
              <a:t>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Date Placeholder 3">
            <a:extLst>
              <a:ext uri="{FF2B5EF4-FFF2-40B4-BE49-F238E27FC236}">
                <a16:creationId xmlns:a16="http://schemas.microsoft.com/office/drawing/2014/main" id="{0A4EEE8F-4FC8-1A44-97C0-91CE5283DB04}"/>
              </a:ext>
            </a:extLst>
          </p:cNvPr>
          <p:cNvSpPr>
            <a:spLocks noGrp="1"/>
          </p:cNvSpPr>
          <p:nvPr>
            <p:ph type="dt" sz="half" idx="10"/>
          </p:nvPr>
        </p:nvSpPr>
        <p:spPr/>
        <p:txBody>
          <a:bodyPr/>
          <a:lstStyle/>
          <a:p>
            <a:fld id="{09719102-D68D-AB49-8ACF-0BB834208775}" type="datetimeFigureOut">
              <a:rPr kumimoji="1" lang="zh-CN" altLang="en-US" smtClean="0"/>
              <a:t>2019/5/1</a:t>
            </a:fld>
            <a:endParaRPr kumimoji="1" lang="zh-CN" altLang="en-US"/>
          </a:p>
        </p:txBody>
      </p:sp>
      <p:sp>
        <p:nvSpPr>
          <p:cNvPr id="5" name="Footer Placeholder 4">
            <a:extLst>
              <a:ext uri="{FF2B5EF4-FFF2-40B4-BE49-F238E27FC236}">
                <a16:creationId xmlns:a16="http://schemas.microsoft.com/office/drawing/2014/main" id="{80B5C778-C421-834C-90EF-77BCA836446F}"/>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20997A66-7161-8540-A326-0EF59668C0C9}"/>
              </a:ext>
            </a:extLst>
          </p:cNvPr>
          <p:cNvSpPr>
            <a:spLocks noGrp="1"/>
          </p:cNvSpPr>
          <p:nvPr>
            <p:ph type="sldNum" sz="quarter" idx="12"/>
          </p:nvPr>
        </p:nvSpPr>
        <p:spPr/>
        <p:txBody>
          <a:bodyPr/>
          <a:lstStyle/>
          <a:p>
            <a:fld id="{409C4F5A-FC26-9946-A5E5-852C166BA7F7}" type="slidenum">
              <a:rPr kumimoji="1" lang="zh-CN" altLang="en-US" smtClean="0"/>
              <a:t>‹#›</a:t>
            </a:fld>
            <a:endParaRPr kumimoji="1" lang="zh-CN" altLang="en-US"/>
          </a:p>
        </p:txBody>
      </p:sp>
    </p:spTree>
    <p:extLst>
      <p:ext uri="{BB962C8B-B14F-4D97-AF65-F5344CB8AC3E}">
        <p14:creationId xmlns:p14="http://schemas.microsoft.com/office/powerpoint/2010/main" val="981980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36195-0D7A-FF4F-AF95-E9D97A2897D4}"/>
              </a:ext>
            </a:extLst>
          </p:cNvPr>
          <p:cNvSpPr>
            <a:spLocks noGrp="1"/>
          </p:cNvSpPr>
          <p:nvPr>
            <p:ph type="title"/>
          </p:nvPr>
        </p:nvSpPr>
        <p:spPr/>
        <p:txBody>
          <a:bodyPr/>
          <a:lstStyle/>
          <a:p>
            <a:r>
              <a:rPr kumimoji="1" lang="en-US" altLang="zh-CN"/>
              <a:t>Click to edit Master title style</a:t>
            </a:r>
            <a:endParaRPr kumimoji="1" lang="zh-CN" altLang="en-US"/>
          </a:p>
        </p:txBody>
      </p:sp>
      <p:sp>
        <p:nvSpPr>
          <p:cNvPr id="3" name="Content Placeholder 2">
            <a:extLst>
              <a:ext uri="{FF2B5EF4-FFF2-40B4-BE49-F238E27FC236}">
                <a16:creationId xmlns:a16="http://schemas.microsoft.com/office/drawing/2014/main" id="{3B142FA7-9413-4842-A787-985011756248}"/>
              </a:ext>
            </a:extLst>
          </p:cNvPr>
          <p:cNvSpPr>
            <a:spLocks noGrp="1"/>
          </p:cNvSpPr>
          <p:nvPr>
            <p:ph idx="1"/>
          </p:nvPr>
        </p:nvSpPr>
        <p:spPr/>
        <p:txBody>
          <a:bodyPr/>
          <a:lstStyle/>
          <a:p>
            <a:pPr lvl="0"/>
            <a:r>
              <a:rPr kumimoji="1" lang="en-US" altLang="zh-CN"/>
              <a:t>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Date Placeholder 3">
            <a:extLst>
              <a:ext uri="{FF2B5EF4-FFF2-40B4-BE49-F238E27FC236}">
                <a16:creationId xmlns:a16="http://schemas.microsoft.com/office/drawing/2014/main" id="{FD8F5EE1-FF40-224F-8856-76A34654F141}"/>
              </a:ext>
            </a:extLst>
          </p:cNvPr>
          <p:cNvSpPr>
            <a:spLocks noGrp="1"/>
          </p:cNvSpPr>
          <p:nvPr>
            <p:ph type="dt" sz="half" idx="10"/>
          </p:nvPr>
        </p:nvSpPr>
        <p:spPr/>
        <p:txBody>
          <a:bodyPr/>
          <a:lstStyle/>
          <a:p>
            <a:fld id="{09719102-D68D-AB49-8ACF-0BB834208775}" type="datetimeFigureOut">
              <a:rPr kumimoji="1" lang="zh-CN" altLang="en-US" smtClean="0"/>
              <a:t>2019/5/1</a:t>
            </a:fld>
            <a:endParaRPr kumimoji="1" lang="zh-CN" altLang="en-US"/>
          </a:p>
        </p:txBody>
      </p:sp>
      <p:sp>
        <p:nvSpPr>
          <p:cNvPr id="5" name="Footer Placeholder 4">
            <a:extLst>
              <a:ext uri="{FF2B5EF4-FFF2-40B4-BE49-F238E27FC236}">
                <a16:creationId xmlns:a16="http://schemas.microsoft.com/office/drawing/2014/main" id="{627C57B3-B227-964B-A7B0-588FE8968098}"/>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18316CA2-99B4-B245-8EE5-178AB8654D90}"/>
              </a:ext>
            </a:extLst>
          </p:cNvPr>
          <p:cNvSpPr>
            <a:spLocks noGrp="1"/>
          </p:cNvSpPr>
          <p:nvPr>
            <p:ph type="sldNum" sz="quarter" idx="12"/>
          </p:nvPr>
        </p:nvSpPr>
        <p:spPr/>
        <p:txBody>
          <a:bodyPr/>
          <a:lstStyle/>
          <a:p>
            <a:fld id="{409C4F5A-FC26-9946-A5E5-852C166BA7F7}" type="slidenum">
              <a:rPr kumimoji="1" lang="zh-CN" altLang="en-US" smtClean="0"/>
              <a:t>‹#›</a:t>
            </a:fld>
            <a:endParaRPr kumimoji="1" lang="zh-CN" altLang="en-US"/>
          </a:p>
        </p:txBody>
      </p:sp>
    </p:spTree>
    <p:extLst>
      <p:ext uri="{BB962C8B-B14F-4D97-AF65-F5344CB8AC3E}">
        <p14:creationId xmlns:p14="http://schemas.microsoft.com/office/powerpoint/2010/main" val="3148783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F76A6-658F-7747-963A-63A8365CF119}"/>
              </a:ext>
            </a:extLst>
          </p:cNvPr>
          <p:cNvSpPr>
            <a:spLocks noGrp="1"/>
          </p:cNvSpPr>
          <p:nvPr>
            <p:ph type="title"/>
          </p:nvPr>
        </p:nvSpPr>
        <p:spPr>
          <a:xfrm>
            <a:off x="831850" y="1709738"/>
            <a:ext cx="10515600" cy="2852737"/>
          </a:xfrm>
        </p:spPr>
        <p:txBody>
          <a:bodyPr anchor="b"/>
          <a:lstStyle>
            <a:lvl1pPr>
              <a:defRPr sz="6000"/>
            </a:lvl1pPr>
          </a:lstStyle>
          <a:p>
            <a:r>
              <a:rPr kumimoji="1" lang="en-US" altLang="zh-CN"/>
              <a:t>Click to edit Master title style</a:t>
            </a:r>
            <a:endParaRPr kumimoji="1" lang="zh-CN" altLang="en-US"/>
          </a:p>
        </p:txBody>
      </p:sp>
      <p:sp>
        <p:nvSpPr>
          <p:cNvPr id="3" name="Text Placeholder 2">
            <a:extLst>
              <a:ext uri="{FF2B5EF4-FFF2-40B4-BE49-F238E27FC236}">
                <a16:creationId xmlns:a16="http://schemas.microsoft.com/office/drawing/2014/main" id="{53655106-B2B3-844A-B1B5-69469BA634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zh-CN"/>
              <a:t>Edit Master text styles</a:t>
            </a:r>
          </a:p>
        </p:txBody>
      </p:sp>
      <p:sp>
        <p:nvSpPr>
          <p:cNvPr id="4" name="Date Placeholder 3">
            <a:extLst>
              <a:ext uri="{FF2B5EF4-FFF2-40B4-BE49-F238E27FC236}">
                <a16:creationId xmlns:a16="http://schemas.microsoft.com/office/drawing/2014/main" id="{07A039C8-A46A-B14A-932B-3A0F513D8B0C}"/>
              </a:ext>
            </a:extLst>
          </p:cNvPr>
          <p:cNvSpPr>
            <a:spLocks noGrp="1"/>
          </p:cNvSpPr>
          <p:nvPr>
            <p:ph type="dt" sz="half" idx="10"/>
          </p:nvPr>
        </p:nvSpPr>
        <p:spPr/>
        <p:txBody>
          <a:bodyPr/>
          <a:lstStyle/>
          <a:p>
            <a:fld id="{09719102-D68D-AB49-8ACF-0BB834208775}" type="datetimeFigureOut">
              <a:rPr kumimoji="1" lang="zh-CN" altLang="en-US" smtClean="0"/>
              <a:t>2019/5/1</a:t>
            </a:fld>
            <a:endParaRPr kumimoji="1" lang="zh-CN" altLang="en-US"/>
          </a:p>
        </p:txBody>
      </p:sp>
      <p:sp>
        <p:nvSpPr>
          <p:cNvPr id="5" name="Footer Placeholder 4">
            <a:extLst>
              <a:ext uri="{FF2B5EF4-FFF2-40B4-BE49-F238E27FC236}">
                <a16:creationId xmlns:a16="http://schemas.microsoft.com/office/drawing/2014/main" id="{38448842-5978-E44C-B979-45CC966376F9}"/>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A6B7875D-A1FC-414A-88DB-26CE6E9ECC4C}"/>
              </a:ext>
            </a:extLst>
          </p:cNvPr>
          <p:cNvSpPr>
            <a:spLocks noGrp="1"/>
          </p:cNvSpPr>
          <p:nvPr>
            <p:ph type="sldNum" sz="quarter" idx="12"/>
          </p:nvPr>
        </p:nvSpPr>
        <p:spPr/>
        <p:txBody>
          <a:bodyPr/>
          <a:lstStyle/>
          <a:p>
            <a:fld id="{409C4F5A-FC26-9946-A5E5-852C166BA7F7}" type="slidenum">
              <a:rPr kumimoji="1" lang="zh-CN" altLang="en-US" smtClean="0"/>
              <a:t>‹#›</a:t>
            </a:fld>
            <a:endParaRPr kumimoji="1" lang="zh-CN" altLang="en-US"/>
          </a:p>
        </p:txBody>
      </p:sp>
    </p:spTree>
    <p:extLst>
      <p:ext uri="{BB962C8B-B14F-4D97-AF65-F5344CB8AC3E}">
        <p14:creationId xmlns:p14="http://schemas.microsoft.com/office/powerpoint/2010/main" val="3904091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C25A-2144-F144-93A8-46459EC237AE}"/>
              </a:ext>
            </a:extLst>
          </p:cNvPr>
          <p:cNvSpPr>
            <a:spLocks noGrp="1"/>
          </p:cNvSpPr>
          <p:nvPr>
            <p:ph type="title"/>
          </p:nvPr>
        </p:nvSpPr>
        <p:spPr/>
        <p:txBody>
          <a:bodyPr/>
          <a:lstStyle/>
          <a:p>
            <a:r>
              <a:rPr kumimoji="1" lang="en-US" altLang="zh-CN"/>
              <a:t>Click to edit Master title style</a:t>
            </a:r>
            <a:endParaRPr kumimoji="1" lang="zh-CN" altLang="en-US"/>
          </a:p>
        </p:txBody>
      </p:sp>
      <p:sp>
        <p:nvSpPr>
          <p:cNvPr id="3" name="Content Placeholder 2">
            <a:extLst>
              <a:ext uri="{FF2B5EF4-FFF2-40B4-BE49-F238E27FC236}">
                <a16:creationId xmlns:a16="http://schemas.microsoft.com/office/drawing/2014/main" id="{5DA42A13-323B-064C-8DBD-73D7CCC42E17}"/>
              </a:ext>
            </a:extLst>
          </p:cNvPr>
          <p:cNvSpPr>
            <a:spLocks noGrp="1"/>
          </p:cNvSpPr>
          <p:nvPr>
            <p:ph sz="half" idx="1"/>
          </p:nvPr>
        </p:nvSpPr>
        <p:spPr>
          <a:xfrm>
            <a:off x="838200" y="1825625"/>
            <a:ext cx="5181600" cy="4351338"/>
          </a:xfrm>
        </p:spPr>
        <p:txBody>
          <a:bodyPr/>
          <a:lstStyle/>
          <a:p>
            <a:pPr lvl="0"/>
            <a:r>
              <a:rPr kumimoji="1" lang="en-US" altLang="zh-CN"/>
              <a:t>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Content Placeholder 3">
            <a:extLst>
              <a:ext uri="{FF2B5EF4-FFF2-40B4-BE49-F238E27FC236}">
                <a16:creationId xmlns:a16="http://schemas.microsoft.com/office/drawing/2014/main" id="{658DFBC7-04CC-F442-BA3D-56489A40A010}"/>
              </a:ext>
            </a:extLst>
          </p:cNvPr>
          <p:cNvSpPr>
            <a:spLocks noGrp="1"/>
          </p:cNvSpPr>
          <p:nvPr>
            <p:ph sz="half" idx="2"/>
          </p:nvPr>
        </p:nvSpPr>
        <p:spPr>
          <a:xfrm>
            <a:off x="6172200" y="1825625"/>
            <a:ext cx="5181600" cy="4351338"/>
          </a:xfrm>
        </p:spPr>
        <p:txBody>
          <a:bodyPr/>
          <a:lstStyle/>
          <a:p>
            <a:pPr lvl="0"/>
            <a:r>
              <a:rPr kumimoji="1" lang="en-US" altLang="zh-CN"/>
              <a:t>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5" name="Date Placeholder 4">
            <a:extLst>
              <a:ext uri="{FF2B5EF4-FFF2-40B4-BE49-F238E27FC236}">
                <a16:creationId xmlns:a16="http://schemas.microsoft.com/office/drawing/2014/main" id="{99347389-680B-6441-A9A8-1121F50ADFCB}"/>
              </a:ext>
            </a:extLst>
          </p:cNvPr>
          <p:cNvSpPr>
            <a:spLocks noGrp="1"/>
          </p:cNvSpPr>
          <p:nvPr>
            <p:ph type="dt" sz="half" idx="10"/>
          </p:nvPr>
        </p:nvSpPr>
        <p:spPr/>
        <p:txBody>
          <a:bodyPr/>
          <a:lstStyle/>
          <a:p>
            <a:fld id="{09719102-D68D-AB49-8ACF-0BB834208775}" type="datetimeFigureOut">
              <a:rPr kumimoji="1" lang="zh-CN" altLang="en-US" smtClean="0"/>
              <a:t>2019/5/1</a:t>
            </a:fld>
            <a:endParaRPr kumimoji="1" lang="zh-CN" altLang="en-US"/>
          </a:p>
        </p:txBody>
      </p:sp>
      <p:sp>
        <p:nvSpPr>
          <p:cNvPr id="6" name="Footer Placeholder 5">
            <a:extLst>
              <a:ext uri="{FF2B5EF4-FFF2-40B4-BE49-F238E27FC236}">
                <a16:creationId xmlns:a16="http://schemas.microsoft.com/office/drawing/2014/main" id="{D287C8F8-F681-C746-BBC2-4F75DD92B200}"/>
              </a:ext>
            </a:extLst>
          </p:cNvPr>
          <p:cNvSpPr>
            <a:spLocks noGrp="1"/>
          </p:cNvSpPr>
          <p:nvPr>
            <p:ph type="ftr" sz="quarter" idx="11"/>
          </p:nvPr>
        </p:nvSpPr>
        <p:spPr/>
        <p:txBody>
          <a:bodyPr/>
          <a:lstStyle/>
          <a:p>
            <a:endParaRPr kumimoji="1" lang="zh-CN" altLang="en-US"/>
          </a:p>
        </p:txBody>
      </p:sp>
      <p:sp>
        <p:nvSpPr>
          <p:cNvPr id="7" name="Slide Number Placeholder 6">
            <a:extLst>
              <a:ext uri="{FF2B5EF4-FFF2-40B4-BE49-F238E27FC236}">
                <a16:creationId xmlns:a16="http://schemas.microsoft.com/office/drawing/2014/main" id="{F104174E-1021-5E4E-ADCE-AE10C4D9A3DD}"/>
              </a:ext>
            </a:extLst>
          </p:cNvPr>
          <p:cNvSpPr>
            <a:spLocks noGrp="1"/>
          </p:cNvSpPr>
          <p:nvPr>
            <p:ph type="sldNum" sz="quarter" idx="12"/>
          </p:nvPr>
        </p:nvSpPr>
        <p:spPr/>
        <p:txBody>
          <a:bodyPr/>
          <a:lstStyle/>
          <a:p>
            <a:fld id="{409C4F5A-FC26-9946-A5E5-852C166BA7F7}" type="slidenum">
              <a:rPr kumimoji="1" lang="zh-CN" altLang="en-US" smtClean="0"/>
              <a:t>‹#›</a:t>
            </a:fld>
            <a:endParaRPr kumimoji="1" lang="zh-CN" altLang="en-US"/>
          </a:p>
        </p:txBody>
      </p:sp>
    </p:spTree>
    <p:extLst>
      <p:ext uri="{BB962C8B-B14F-4D97-AF65-F5344CB8AC3E}">
        <p14:creationId xmlns:p14="http://schemas.microsoft.com/office/powerpoint/2010/main" val="639678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EEE9A-3EA5-6548-BBB1-4BAB40E9AC66}"/>
              </a:ext>
            </a:extLst>
          </p:cNvPr>
          <p:cNvSpPr>
            <a:spLocks noGrp="1"/>
          </p:cNvSpPr>
          <p:nvPr>
            <p:ph type="title"/>
          </p:nvPr>
        </p:nvSpPr>
        <p:spPr>
          <a:xfrm>
            <a:off x="839788" y="365125"/>
            <a:ext cx="10515600" cy="1325563"/>
          </a:xfrm>
        </p:spPr>
        <p:txBody>
          <a:bodyPr/>
          <a:lstStyle/>
          <a:p>
            <a:r>
              <a:rPr kumimoji="1" lang="en-US" altLang="zh-CN"/>
              <a:t>Click to edit Master title style</a:t>
            </a:r>
            <a:endParaRPr kumimoji="1" lang="zh-CN" altLang="en-US"/>
          </a:p>
        </p:txBody>
      </p:sp>
      <p:sp>
        <p:nvSpPr>
          <p:cNvPr id="3" name="Text Placeholder 2">
            <a:extLst>
              <a:ext uri="{FF2B5EF4-FFF2-40B4-BE49-F238E27FC236}">
                <a16:creationId xmlns:a16="http://schemas.microsoft.com/office/drawing/2014/main" id="{407015A3-F4DD-9C44-91F3-E9E9AED1F7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Edit Master text styles</a:t>
            </a:r>
          </a:p>
        </p:txBody>
      </p:sp>
      <p:sp>
        <p:nvSpPr>
          <p:cNvPr id="4" name="Content Placeholder 3">
            <a:extLst>
              <a:ext uri="{FF2B5EF4-FFF2-40B4-BE49-F238E27FC236}">
                <a16:creationId xmlns:a16="http://schemas.microsoft.com/office/drawing/2014/main" id="{051E5A6D-48A8-D54A-AA02-CA7BA93E209A}"/>
              </a:ext>
            </a:extLst>
          </p:cNvPr>
          <p:cNvSpPr>
            <a:spLocks noGrp="1"/>
          </p:cNvSpPr>
          <p:nvPr>
            <p:ph sz="half" idx="2"/>
          </p:nvPr>
        </p:nvSpPr>
        <p:spPr>
          <a:xfrm>
            <a:off x="839788" y="2505075"/>
            <a:ext cx="5157787" cy="3684588"/>
          </a:xfrm>
        </p:spPr>
        <p:txBody>
          <a:bodyPr/>
          <a:lstStyle/>
          <a:p>
            <a:pPr lvl="0"/>
            <a:r>
              <a:rPr kumimoji="1" lang="en-US" altLang="zh-CN"/>
              <a:t>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5" name="Text Placeholder 4">
            <a:extLst>
              <a:ext uri="{FF2B5EF4-FFF2-40B4-BE49-F238E27FC236}">
                <a16:creationId xmlns:a16="http://schemas.microsoft.com/office/drawing/2014/main" id="{3D13AF33-4EA6-A240-ABB7-F5CB4893C0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Edit Master text styles</a:t>
            </a:r>
          </a:p>
        </p:txBody>
      </p:sp>
      <p:sp>
        <p:nvSpPr>
          <p:cNvPr id="6" name="Content Placeholder 5">
            <a:extLst>
              <a:ext uri="{FF2B5EF4-FFF2-40B4-BE49-F238E27FC236}">
                <a16:creationId xmlns:a16="http://schemas.microsoft.com/office/drawing/2014/main" id="{36B2F93E-E20C-374A-8F18-AAA5E8D99F31}"/>
              </a:ext>
            </a:extLst>
          </p:cNvPr>
          <p:cNvSpPr>
            <a:spLocks noGrp="1"/>
          </p:cNvSpPr>
          <p:nvPr>
            <p:ph sz="quarter" idx="4"/>
          </p:nvPr>
        </p:nvSpPr>
        <p:spPr>
          <a:xfrm>
            <a:off x="6172200" y="2505075"/>
            <a:ext cx="5183188" cy="3684588"/>
          </a:xfrm>
        </p:spPr>
        <p:txBody>
          <a:bodyPr/>
          <a:lstStyle/>
          <a:p>
            <a:pPr lvl="0"/>
            <a:r>
              <a:rPr kumimoji="1" lang="en-US" altLang="zh-CN"/>
              <a:t>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7" name="Date Placeholder 6">
            <a:extLst>
              <a:ext uri="{FF2B5EF4-FFF2-40B4-BE49-F238E27FC236}">
                <a16:creationId xmlns:a16="http://schemas.microsoft.com/office/drawing/2014/main" id="{1E0FA60F-3046-8A4D-812A-E71CAE98A759}"/>
              </a:ext>
            </a:extLst>
          </p:cNvPr>
          <p:cNvSpPr>
            <a:spLocks noGrp="1"/>
          </p:cNvSpPr>
          <p:nvPr>
            <p:ph type="dt" sz="half" idx="10"/>
          </p:nvPr>
        </p:nvSpPr>
        <p:spPr/>
        <p:txBody>
          <a:bodyPr/>
          <a:lstStyle/>
          <a:p>
            <a:fld id="{09719102-D68D-AB49-8ACF-0BB834208775}" type="datetimeFigureOut">
              <a:rPr kumimoji="1" lang="zh-CN" altLang="en-US" smtClean="0"/>
              <a:t>2019/5/1</a:t>
            </a:fld>
            <a:endParaRPr kumimoji="1" lang="zh-CN" altLang="en-US"/>
          </a:p>
        </p:txBody>
      </p:sp>
      <p:sp>
        <p:nvSpPr>
          <p:cNvPr id="8" name="Footer Placeholder 7">
            <a:extLst>
              <a:ext uri="{FF2B5EF4-FFF2-40B4-BE49-F238E27FC236}">
                <a16:creationId xmlns:a16="http://schemas.microsoft.com/office/drawing/2014/main" id="{5880AF6A-1B07-1C46-9F95-22637A72E32B}"/>
              </a:ext>
            </a:extLst>
          </p:cNvPr>
          <p:cNvSpPr>
            <a:spLocks noGrp="1"/>
          </p:cNvSpPr>
          <p:nvPr>
            <p:ph type="ftr" sz="quarter" idx="11"/>
          </p:nvPr>
        </p:nvSpPr>
        <p:spPr/>
        <p:txBody>
          <a:bodyPr/>
          <a:lstStyle/>
          <a:p>
            <a:endParaRPr kumimoji="1" lang="zh-CN" altLang="en-US"/>
          </a:p>
        </p:txBody>
      </p:sp>
      <p:sp>
        <p:nvSpPr>
          <p:cNvPr id="9" name="Slide Number Placeholder 8">
            <a:extLst>
              <a:ext uri="{FF2B5EF4-FFF2-40B4-BE49-F238E27FC236}">
                <a16:creationId xmlns:a16="http://schemas.microsoft.com/office/drawing/2014/main" id="{72588E15-DCF5-8E42-95BA-20277BE07C84}"/>
              </a:ext>
            </a:extLst>
          </p:cNvPr>
          <p:cNvSpPr>
            <a:spLocks noGrp="1"/>
          </p:cNvSpPr>
          <p:nvPr>
            <p:ph type="sldNum" sz="quarter" idx="12"/>
          </p:nvPr>
        </p:nvSpPr>
        <p:spPr/>
        <p:txBody>
          <a:bodyPr/>
          <a:lstStyle/>
          <a:p>
            <a:fld id="{409C4F5A-FC26-9946-A5E5-852C166BA7F7}" type="slidenum">
              <a:rPr kumimoji="1" lang="zh-CN" altLang="en-US" smtClean="0"/>
              <a:t>‹#›</a:t>
            </a:fld>
            <a:endParaRPr kumimoji="1" lang="zh-CN" altLang="en-US"/>
          </a:p>
        </p:txBody>
      </p:sp>
    </p:spTree>
    <p:extLst>
      <p:ext uri="{BB962C8B-B14F-4D97-AF65-F5344CB8AC3E}">
        <p14:creationId xmlns:p14="http://schemas.microsoft.com/office/powerpoint/2010/main" val="592112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72D34-AA03-A34B-B60F-FA11E7F6F337}"/>
              </a:ext>
            </a:extLst>
          </p:cNvPr>
          <p:cNvSpPr>
            <a:spLocks noGrp="1"/>
          </p:cNvSpPr>
          <p:nvPr>
            <p:ph type="title"/>
          </p:nvPr>
        </p:nvSpPr>
        <p:spPr/>
        <p:txBody>
          <a:bodyPr/>
          <a:lstStyle/>
          <a:p>
            <a:r>
              <a:rPr kumimoji="1" lang="en-US" altLang="zh-CN"/>
              <a:t>Click to edit Master title style</a:t>
            </a:r>
            <a:endParaRPr kumimoji="1" lang="zh-CN" altLang="en-US"/>
          </a:p>
        </p:txBody>
      </p:sp>
      <p:sp>
        <p:nvSpPr>
          <p:cNvPr id="3" name="Date Placeholder 2">
            <a:extLst>
              <a:ext uri="{FF2B5EF4-FFF2-40B4-BE49-F238E27FC236}">
                <a16:creationId xmlns:a16="http://schemas.microsoft.com/office/drawing/2014/main" id="{4442B609-15C8-0841-A43B-1E54744CDC35}"/>
              </a:ext>
            </a:extLst>
          </p:cNvPr>
          <p:cNvSpPr>
            <a:spLocks noGrp="1"/>
          </p:cNvSpPr>
          <p:nvPr>
            <p:ph type="dt" sz="half" idx="10"/>
          </p:nvPr>
        </p:nvSpPr>
        <p:spPr/>
        <p:txBody>
          <a:bodyPr/>
          <a:lstStyle/>
          <a:p>
            <a:fld id="{09719102-D68D-AB49-8ACF-0BB834208775}" type="datetimeFigureOut">
              <a:rPr kumimoji="1" lang="zh-CN" altLang="en-US" smtClean="0"/>
              <a:t>2019/5/1</a:t>
            </a:fld>
            <a:endParaRPr kumimoji="1" lang="zh-CN" altLang="en-US"/>
          </a:p>
        </p:txBody>
      </p:sp>
      <p:sp>
        <p:nvSpPr>
          <p:cNvPr id="4" name="Footer Placeholder 3">
            <a:extLst>
              <a:ext uri="{FF2B5EF4-FFF2-40B4-BE49-F238E27FC236}">
                <a16:creationId xmlns:a16="http://schemas.microsoft.com/office/drawing/2014/main" id="{6FD48C8F-4719-654B-BE7D-2EBD380AFC2B}"/>
              </a:ext>
            </a:extLst>
          </p:cNvPr>
          <p:cNvSpPr>
            <a:spLocks noGrp="1"/>
          </p:cNvSpPr>
          <p:nvPr>
            <p:ph type="ftr" sz="quarter" idx="11"/>
          </p:nvPr>
        </p:nvSpPr>
        <p:spPr/>
        <p:txBody>
          <a:bodyPr/>
          <a:lstStyle/>
          <a:p>
            <a:endParaRPr kumimoji="1" lang="zh-CN" altLang="en-US"/>
          </a:p>
        </p:txBody>
      </p:sp>
      <p:sp>
        <p:nvSpPr>
          <p:cNvPr id="5" name="Slide Number Placeholder 4">
            <a:extLst>
              <a:ext uri="{FF2B5EF4-FFF2-40B4-BE49-F238E27FC236}">
                <a16:creationId xmlns:a16="http://schemas.microsoft.com/office/drawing/2014/main" id="{C8C216B2-81FB-F14A-AB1F-2833497EB058}"/>
              </a:ext>
            </a:extLst>
          </p:cNvPr>
          <p:cNvSpPr>
            <a:spLocks noGrp="1"/>
          </p:cNvSpPr>
          <p:nvPr>
            <p:ph type="sldNum" sz="quarter" idx="12"/>
          </p:nvPr>
        </p:nvSpPr>
        <p:spPr/>
        <p:txBody>
          <a:bodyPr/>
          <a:lstStyle/>
          <a:p>
            <a:fld id="{409C4F5A-FC26-9946-A5E5-852C166BA7F7}" type="slidenum">
              <a:rPr kumimoji="1" lang="zh-CN" altLang="en-US" smtClean="0"/>
              <a:t>‹#›</a:t>
            </a:fld>
            <a:endParaRPr kumimoji="1" lang="zh-CN" altLang="en-US"/>
          </a:p>
        </p:txBody>
      </p:sp>
    </p:spTree>
    <p:extLst>
      <p:ext uri="{BB962C8B-B14F-4D97-AF65-F5344CB8AC3E}">
        <p14:creationId xmlns:p14="http://schemas.microsoft.com/office/powerpoint/2010/main" val="371302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2D3B8D-F30A-3A42-8AB6-BC8F5D173428}"/>
              </a:ext>
            </a:extLst>
          </p:cNvPr>
          <p:cNvSpPr>
            <a:spLocks noGrp="1"/>
          </p:cNvSpPr>
          <p:nvPr>
            <p:ph type="dt" sz="half" idx="10"/>
          </p:nvPr>
        </p:nvSpPr>
        <p:spPr/>
        <p:txBody>
          <a:bodyPr/>
          <a:lstStyle/>
          <a:p>
            <a:fld id="{09719102-D68D-AB49-8ACF-0BB834208775}" type="datetimeFigureOut">
              <a:rPr kumimoji="1" lang="zh-CN" altLang="en-US" smtClean="0"/>
              <a:t>2019/5/1</a:t>
            </a:fld>
            <a:endParaRPr kumimoji="1" lang="zh-CN" altLang="en-US"/>
          </a:p>
        </p:txBody>
      </p:sp>
      <p:sp>
        <p:nvSpPr>
          <p:cNvPr id="3" name="Footer Placeholder 2">
            <a:extLst>
              <a:ext uri="{FF2B5EF4-FFF2-40B4-BE49-F238E27FC236}">
                <a16:creationId xmlns:a16="http://schemas.microsoft.com/office/drawing/2014/main" id="{64E7465C-B8AD-A64C-A325-2C68A0C80B2B}"/>
              </a:ext>
            </a:extLst>
          </p:cNvPr>
          <p:cNvSpPr>
            <a:spLocks noGrp="1"/>
          </p:cNvSpPr>
          <p:nvPr>
            <p:ph type="ftr" sz="quarter" idx="11"/>
          </p:nvPr>
        </p:nvSpPr>
        <p:spPr/>
        <p:txBody>
          <a:bodyPr/>
          <a:lstStyle/>
          <a:p>
            <a:endParaRPr kumimoji="1" lang="zh-CN" altLang="en-US"/>
          </a:p>
        </p:txBody>
      </p:sp>
      <p:sp>
        <p:nvSpPr>
          <p:cNvPr id="4" name="Slide Number Placeholder 3">
            <a:extLst>
              <a:ext uri="{FF2B5EF4-FFF2-40B4-BE49-F238E27FC236}">
                <a16:creationId xmlns:a16="http://schemas.microsoft.com/office/drawing/2014/main" id="{77373960-F56F-2C47-9D19-CB699551096C}"/>
              </a:ext>
            </a:extLst>
          </p:cNvPr>
          <p:cNvSpPr>
            <a:spLocks noGrp="1"/>
          </p:cNvSpPr>
          <p:nvPr>
            <p:ph type="sldNum" sz="quarter" idx="12"/>
          </p:nvPr>
        </p:nvSpPr>
        <p:spPr/>
        <p:txBody>
          <a:bodyPr/>
          <a:lstStyle/>
          <a:p>
            <a:fld id="{409C4F5A-FC26-9946-A5E5-852C166BA7F7}" type="slidenum">
              <a:rPr kumimoji="1" lang="zh-CN" altLang="en-US" smtClean="0"/>
              <a:t>‹#›</a:t>
            </a:fld>
            <a:endParaRPr kumimoji="1" lang="zh-CN" altLang="en-US"/>
          </a:p>
        </p:txBody>
      </p:sp>
    </p:spTree>
    <p:extLst>
      <p:ext uri="{BB962C8B-B14F-4D97-AF65-F5344CB8AC3E}">
        <p14:creationId xmlns:p14="http://schemas.microsoft.com/office/powerpoint/2010/main" val="2271142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23C2-ED1F-7A43-A101-AE3401A722C9}"/>
              </a:ext>
            </a:extLst>
          </p:cNvPr>
          <p:cNvSpPr>
            <a:spLocks noGrp="1"/>
          </p:cNvSpPr>
          <p:nvPr>
            <p:ph type="title"/>
          </p:nvPr>
        </p:nvSpPr>
        <p:spPr>
          <a:xfrm>
            <a:off x="839788" y="457200"/>
            <a:ext cx="3932237" cy="1600200"/>
          </a:xfrm>
        </p:spPr>
        <p:txBody>
          <a:bodyPr anchor="b"/>
          <a:lstStyle>
            <a:lvl1pPr>
              <a:defRPr sz="3200"/>
            </a:lvl1pPr>
          </a:lstStyle>
          <a:p>
            <a:r>
              <a:rPr kumimoji="1" lang="en-US" altLang="zh-CN"/>
              <a:t>Click to edit Master title style</a:t>
            </a:r>
            <a:endParaRPr kumimoji="1" lang="zh-CN" altLang="en-US"/>
          </a:p>
        </p:txBody>
      </p:sp>
      <p:sp>
        <p:nvSpPr>
          <p:cNvPr id="3" name="Content Placeholder 2">
            <a:extLst>
              <a:ext uri="{FF2B5EF4-FFF2-40B4-BE49-F238E27FC236}">
                <a16:creationId xmlns:a16="http://schemas.microsoft.com/office/drawing/2014/main" id="{FB358D38-9C76-3D43-8546-94A67E2DED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zh-CN"/>
              <a:t>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Text Placeholder 3">
            <a:extLst>
              <a:ext uri="{FF2B5EF4-FFF2-40B4-BE49-F238E27FC236}">
                <a16:creationId xmlns:a16="http://schemas.microsoft.com/office/drawing/2014/main" id="{8FE9BB02-1D42-D24A-9DA8-39FE526FD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a:t>Edit Master text styles</a:t>
            </a:r>
          </a:p>
        </p:txBody>
      </p:sp>
      <p:sp>
        <p:nvSpPr>
          <p:cNvPr id="5" name="Date Placeholder 4">
            <a:extLst>
              <a:ext uri="{FF2B5EF4-FFF2-40B4-BE49-F238E27FC236}">
                <a16:creationId xmlns:a16="http://schemas.microsoft.com/office/drawing/2014/main" id="{A39A7A2E-93F0-634F-86E7-5638938D65D9}"/>
              </a:ext>
            </a:extLst>
          </p:cNvPr>
          <p:cNvSpPr>
            <a:spLocks noGrp="1"/>
          </p:cNvSpPr>
          <p:nvPr>
            <p:ph type="dt" sz="half" idx="10"/>
          </p:nvPr>
        </p:nvSpPr>
        <p:spPr/>
        <p:txBody>
          <a:bodyPr/>
          <a:lstStyle/>
          <a:p>
            <a:fld id="{09719102-D68D-AB49-8ACF-0BB834208775}" type="datetimeFigureOut">
              <a:rPr kumimoji="1" lang="zh-CN" altLang="en-US" smtClean="0"/>
              <a:t>2019/5/1</a:t>
            </a:fld>
            <a:endParaRPr kumimoji="1" lang="zh-CN" altLang="en-US"/>
          </a:p>
        </p:txBody>
      </p:sp>
      <p:sp>
        <p:nvSpPr>
          <p:cNvPr id="6" name="Footer Placeholder 5">
            <a:extLst>
              <a:ext uri="{FF2B5EF4-FFF2-40B4-BE49-F238E27FC236}">
                <a16:creationId xmlns:a16="http://schemas.microsoft.com/office/drawing/2014/main" id="{0949EAFD-9F47-364F-B16C-25AE992A2502}"/>
              </a:ext>
            </a:extLst>
          </p:cNvPr>
          <p:cNvSpPr>
            <a:spLocks noGrp="1"/>
          </p:cNvSpPr>
          <p:nvPr>
            <p:ph type="ftr" sz="quarter" idx="11"/>
          </p:nvPr>
        </p:nvSpPr>
        <p:spPr/>
        <p:txBody>
          <a:bodyPr/>
          <a:lstStyle/>
          <a:p>
            <a:endParaRPr kumimoji="1" lang="zh-CN" altLang="en-US"/>
          </a:p>
        </p:txBody>
      </p:sp>
      <p:sp>
        <p:nvSpPr>
          <p:cNvPr id="7" name="Slide Number Placeholder 6">
            <a:extLst>
              <a:ext uri="{FF2B5EF4-FFF2-40B4-BE49-F238E27FC236}">
                <a16:creationId xmlns:a16="http://schemas.microsoft.com/office/drawing/2014/main" id="{534E5606-B157-6244-8748-CF25D1ED2AA8}"/>
              </a:ext>
            </a:extLst>
          </p:cNvPr>
          <p:cNvSpPr>
            <a:spLocks noGrp="1"/>
          </p:cNvSpPr>
          <p:nvPr>
            <p:ph type="sldNum" sz="quarter" idx="12"/>
          </p:nvPr>
        </p:nvSpPr>
        <p:spPr/>
        <p:txBody>
          <a:bodyPr/>
          <a:lstStyle/>
          <a:p>
            <a:fld id="{409C4F5A-FC26-9946-A5E5-852C166BA7F7}" type="slidenum">
              <a:rPr kumimoji="1" lang="zh-CN" altLang="en-US" smtClean="0"/>
              <a:t>‹#›</a:t>
            </a:fld>
            <a:endParaRPr kumimoji="1" lang="zh-CN" altLang="en-US"/>
          </a:p>
        </p:txBody>
      </p:sp>
    </p:spTree>
    <p:extLst>
      <p:ext uri="{BB962C8B-B14F-4D97-AF65-F5344CB8AC3E}">
        <p14:creationId xmlns:p14="http://schemas.microsoft.com/office/powerpoint/2010/main" val="918501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962C-8F90-E34C-980A-A8B3BA707097}"/>
              </a:ext>
            </a:extLst>
          </p:cNvPr>
          <p:cNvSpPr>
            <a:spLocks noGrp="1"/>
          </p:cNvSpPr>
          <p:nvPr>
            <p:ph type="title"/>
          </p:nvPr>
        </p:nvSpPr>
        <p:spPr>
          <a:xfrm>
            <a:off x="839788" y="457200"/>
            <a:ext cx="3932237" cy="1600200"/>
          </a:xfrm>
        </p:spPr>
        <p:txBody>
          <a:bodyPr anchor="b"/>
          <a:lstStyle>
            <a:lvl1pPr>
              <a:defRPr sz="3200"/>
            </a:lvl1pPr>
          </a:lstStyle>
          <a:p>
            <a:r>
              <a:rPr kumimoji="1" lang="en-US" altLang="zh-CN"/>
              <a:t>Click to edit Master title style</a:t>
            </a:r>
            <a:endParaRPr kumimoji="1" lang="zh-CN" altLang="en-US"/>
          </a:p>
        </p:txBody>
      </p:sp>
      <p:sp>
        <p:nvSpPr>
          <p:cNvPr id="3" name="Picture Placeholder 2">
            <a:extLst>
              <a:ext uri="{FF2B5EF4-FFF2-40B4-BE49-F238E27FC236}">
                <a16:creationId xmlns:a16="http://schemas.microsoft.com/office/drawing/2014/main" id="{B11E4AB1-1EE2-F345-B0B9-9F029EE4F8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Text Placeholder 3">
            <a:extLst>
              <a:ext uri="{FF2B5EF4-FFF2-40B4-BE49-F238E27FC236}">
                <a16:creationId xmlns:a16="http://schemas.microsoft.com/office/drawing/2014/main" id="{201604F1-95BF-1C4B-A652-72B6D92C35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a:t>Edit Master text styles</a:t>
            </a:r>
          </a:p>
        </p:txBody>
      </p:sp>
      <p:sp>
        <p:nvSpPr>
          <p:cNvPr id="5" name="Date Placeholder 4">
            <a:extLst>
              <a:ext uri="{FF2B5EF4-FFF2-40B4-BE49-F238E27FC236}">
                <a16:creationId xmlns:a16="http://schemas.microsoft.com/office/drawing/2014/main" id="{155B2F7E-AC1D-CA43-9474-CBAA2B6A0134}"/>
              </a:ext>
            </a:extLst>
          </p:cNvPr>
          <p:cNvSpPr>
            <a:spLocks noGrp="1"/>
          </p:cNvSpPr>
          <p:nvPr>
            <p:ph type="dt" sz="half" idx="10"/>
          </p:nvPr>
        </p:nvSpPr>
        <p:spPr/>
        <p:txBody>
          <a:bodyPr/>
          <a:lstStyle/>
          <a:p>
            <a:fld id="{09719102-D68D-AB49-8ACF-0BB834208775}" type="datetimeFigureOut">
              <a:rPr kumimoji="1" lang="zh-CN" altLang="en-US" smtClean="0"/>
              <a:t>2019/5/1</a:t>
            </a:fld>
            <a:endParaRPr kumimoji="1" lang="zh-CN" altLang="en-US"/>
          </a:p>
        </p:txBody>
      </p:sp>
      <p:sp>
        <p:nvSpPr>
          <p:cNvPr id="6" name="Footer Placeholder 5">
            <a:extLst>
              <a:ext uri="{FF2B5EF4-FFF2-40B4-BE49-F238E27FC236}">
                <a16:creationId xmlns:a16="http://schemas.microsoft.com/office/drawing/2014/main" id="{29D4BA04-9410-8746-ACEA-13ACD9275824}"/>
              </a:ext>
            </a:extLst>
          </p:cNvPr>
          <p:cNvSpPr>
            <a:spLocks noGrp="1"/>
          </p:cNvSpPr>
          <p:nvPr>
            <p:ph type="ftr" sz="quarter" idx="11"/>
          </p:nvPr>
        </p:nvSpPr>
        <p:spPr/>
        <p:txBody>
          <a:bodyPr/>
          <a:lstStyle/>
          <a:p>
            <a:endParaRPr kumimoji="1" lang="zh-CN" altLang="en-US"/>
          </a:p>
        </p:txBody>
      </p:sp>
      <p:sp>
        <p:nvSpPr>
          <p:cNvPr id="7" name="Slide Number Placeholder 6">
            <a:extLst>
              <a:ext uri="{FF2B5EF4-FFF2-40B4-BE49-F238E27FC236}">
                <a16:creationId xmlns:a16="http://schemas.microsoft.com/office/drawing/2014/main" id="{07A239A1-3805-E546-B745-4FE0F5240DE9}"/>
              </a:ext>
            </a:extLst>
          </p:cNvPr>
          <p:cNvSpPr>
            <a:spLocks noGrp="1"/>
          </p:cNvSpPr>
          <p:nvPr>
            <p:ph type="sldNum" sz="quarter" idx="12"/>
          </p:nvPr>
        </p:nvSpPr>
        <p:spPr/>
        <p:txBody>
          <a:bodyPr/>
          <a:lstStyle/>
          <a:p>
            <a:fld id="{409C4F5A-FC26-9946-A5E5-852C166BA7F7}" type="slidenum">
              <a:rPr kumimoji="1" lang="zh-CN" altLang="en-US" smtClean="0"/>
              <a:t>‹#›</a:t>
            </a:fld>
            <a:endParaRPr kumimoji="1" lang="zh-CN" altLang="en-US"/>
          </a:p>
        </p:txBody>
      </p:sp>
    </p:spTree>
    <p:extLst>
      <p:ext uri="{BB962C8B-B14F-4D97-AF65-F5344CB8AC3E}">
        <p14:creationId xmlns:p14="http://schemas.microsoft.com/office/powerpoint/2010/main" val="3604196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6B2551-C5FC-EE40-90A6-A732FD7E87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en-US" altLang="zh-CN"/>
              <a:t>Click to edit Master title style</a:t>
            </a:r>
            <a:endParaRPr kumimoji="1" lang="zh-CN" altLang="en-US"/>
          </a:p>
        </p:txBody>
      </p:sp>
      <p:sp>
        <p:nvSpPr>
          <p:cNvPr id="3" name="Text Placeholder 2">
            <a:extLst>
              <a:ext uri="{FF2B5EF4-FFF2-40B4-BE49-F238E27FC236}">
                <a16:creationId xmlns:a16="http://schemas.microsoft.com/office/drawing/2014/main" id="{4173C832-D76B-C343-BA97-D774434C0D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en-US" altLang="zh-CN"/>
              <a:t>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Date Placeholder 3">
            <a:extLst>
              <a:ext uri="{FF2B5EF4-FFF2-40B4-BE49-F238E27FC236}">
                <a16:creationId xmlns:a16="http://schemas.microsoft.com/office/drawing/2014/main" id="{41E8F4D6-015B-8149-93E6-62B146730A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719102-D68D-AB49-8ACF-0BB834208775}" type="datetimeFigureOut">
              <a:rPr kumimoji="1" lang="zh-CN" altLang="en-US" smtClean="0"/>
              <a:t>2019/5/1</a:t>
            </a:fld>
            <a:endParaRPr kumimoji="1" lang="zh-CN" altLang="en-US"/>
          </a:p>
        </p:txBody>
      </p:sp>
      <p:sp>
        <p:nvSpPr>
          <p:cNvPr id="5" name="Footer Placeholder 4">
            <a:extLst>
              <a:ext uri="{FF2B5EF4-FFF2-40B4-BE49-F238E27FC236}">
                <a16:creationId xmlns:a16="http://schemas.microsoft.com/office/drawing/2014/main" id="{F3010DA0-69C3-434E-B4EB-D12EEC5B1B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a:extLst>
              <a:ext uri="{FF2B5EF4-FFF2-40B4-BE49-F238E27FC236}">
                <a16:creationId xmlns:a16="http://schemas.microsoft.com/office/drawing/2014/main" id="{57D6A4FC-CA64-874A-A10F-9769A19E32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9C4F5A-FC26-9946-A5E5-852C166BA7F7}" type="slidenum">
              <a:rPr kumimoji="1" lang="zh-CN" altLang="en-US" smtClean="0"/>
              <a:t>‹#›</a:t>
            </a:fld>
            <a:endParaRPr kumimoji="1" lang="zh-CN" altLang="en-US"/>
          </a:p>
        </p:txBody>
      </p:sp>
    </p:spTree>
    <p:extLst>
      <p:ext uri="{BB962C8B-B14F-4D97-AF65-F5344CB8AC3E}">
        <p14:creationId xmlns:p14="http://schemas.microsoft.com/office/powerpoint/2010/main" val="2894917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group of people standing in a kitchen&#10;&#10;Description automatically generated">
            <a:extLst>
              <a:ext uri="{FF2B5EF4-FFF2-40B4-BE49-F238E27FC236}">
                <a16:creationId xmlns:a16="http://schemas.microsoft.com/office/drawing/2014/main" id="{BD12DAF4-78BE-6C43-BF36-A3DC7394F375}"/>
              </a:ext>
            </a:extLst>
          </p:cNvPr>
          <p:cNvPicPr>
            <a:picLocks noChangeAspect="1"/>
          </p:cNvPicPr>
          <p:nvPr/>
        </p:nvPicPr>
        <p:blipFill rotWithShape="1">
          <a:blip r:embed="rId2"/>
          <a:srcRect t="3216" r="1" b="1"/>
          <a:stretch/>
        </p:blipFill>
        <p:spPr>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2" name="Rectangle 11">
            <a:extLst>
              <a:ext uri="{FF2B5EF4-FFF2-40B4-BE49-F238E27FC236}">
                <a16:creationId xmlns:a16="http://schemas.microsoft.com/office/drawing/2014/main" id="{D47417DF-F337-7646-AB08-E03AB2809D7E}"/>
              </a:ext>
            </a:extLst>
          </p:cNvPr>
          <p:cNvSpPr/>
          <p:nvPr/>
        </p:nvSpPr>
        <p:spPr>
          <a:xfrm>
            <a:off x="3309253" y="1699008"/>
            <a:ext cx="8882744" cy="313508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a:solidFill>
                  <a:schemeClr val="tx1">
                    <a:lumMod val="95000"/>
                    <a:lumOff val="5000"/>
                  </a:schemeClr>
                </a:solidFill>
                <a:latin typeface="Gill Sans SemiBold" panose="020B0502020104020203" pitchFamily="34" charset="-79"/>
                <a:cs typeface="Gill Sans SemiBold" panose="020B0502020104020203" pitchFamily="34" charset="-79"/>
              </a:rPr>
              <a:t>REVIEW ANALYSIS </a:t>
            </a:r>
          </a:p>
          <a:p>
            <a:pPr algn="ctr"/>
            <a:r>
              <a:rPr lang="en-US" sz="5400" b="1">
                <a:solidFill>
                  <a:schemeClr val="tx1">
                    <a:lumMod val="95000"/>
                    <a:lumOff val="5000"/>
                  </a:schemeClr>
                </a:solidFill>
                <a:latin typeface="Gill Sans SemiBold" panose="020B0502020104020203" pitchFamily="34" charset="-79"/>
                <a:cs typeface="Gill Sans SemiBold" panose="020B0502020104020203" pitchFamily="34" charset="-79"/>
              </a:rPr>
              <a:t>OF BACCHANAL BUFFET</a:t>
            </a:r>
          </a:p>
        </p:txBody>
      </p:sp>
      <p:sp>
        <p:nvSpPr>
          <p:cNvPr id="13" name="Rectangle 12">
            <a:extLst>
              <a:ext uri="{FF2B5EF4-FFF2-40B4-BE49-F238E27FC236}">
                <a16:creationId xmlns:a16="http://schemas.microsoft.com/office/drawing/2014/main" id="{8B55F10E-78BA-C841-A78A-E3960A58366B}"/>
              </a:ext>
            </a:extLst>
          </p:cNvPr>
          <p:cNvSpPr/>
          <p:nvPr/>
        </p:nvSpPr>
        <p:spPr>
          <a:xfrm>
            <a:off x="3309253" y="4834095"/>
            <a:ext cx="8882744" cy="740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95000"/>
                    <a:lumOff val="5000"/>
                  </a:schemeClr>
                </a:solidFill>
              </a:rPr>
              <a:t>SWEET MELON CONSULTING</a:t>
            </a:r>
          </a:p>
          <a:p>
            <a:pPr algn="ctr"/>
            <a:r>
              <a:rPr lang="en-US">
                <a:solidFill>
                  <a:schemeClr val="tx1">
                    <a:lumMod val="95000"/>
                    <a:lumOff val="5000"/>
                  </a:schemeClr>
                </a:solidFill>
              </a:rPr>
              <a:t>MENGTIAN HU, JIAYING LI, ANYU LI, YISHI LU, DONGYUE WANG, YUCEN ZHAO</a:t>
            </a:r>
          </a:p>
        </p:txBody>
      </p:sp>
    </p:spTree>
    <p:extLst>
      <p:ext uri="{BB962C8B-B14F-4D97-AF65-F5344CB8AC3E}">
        <p14:creationId xmlns:p14="http://schemas.microsoft.com/office/powerpoint/2010/main" val="888582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316870-9A83-3448-AC00-4CC50DA54FFF}"/>
              </a:ext>
            </a:extLst>
          </p:cNvPr>
          <p:cNvSpPr>
            <a:spLocks noGrp="1"/>
          </p:cNvSpPr>
          <p:nvPr>
            <p:ph idx="1"/>
          </p:nvPr>
        </p:nvSpPr>
        <p:spPr>
          <a:xfrm>
            <a:off x="464869" y="2265618"/>
            <a:ext cx="5110312" cy="4351338"/>
          </a:xfrm>
        </p:spPr>
        <p:txBody>
          <a:bodyPr vert="horz" lIns="91440" tIns="45720" rIns="91440" bIns="45720" rtlCol="0" anchor="t">
            <a:normAutofit/>
          </a:bodyPr>
          <a:lstStyle/>
          <a:p>
            <a:pPr marL="0" indent="0" algn="ctr">
              <a:buNone/>
            </a:pPr>
            <a:r>
              <a:rPr kumimoji="1" lang="en-US" altLang="zh-CN">
                <a:ea typeface="等线"/>
              </a:rPr>
              <a:t>Classify good reviews by the number of times the word mentioned in the reviews</a:t>
            </a:r>
            <a:endParaRPr lang="en-US" altLang="zh-CN">
              <a:ea typeface="等线"/>
              <a:cs typeface="Calibri"/>
            </a:endParaRPr>
          </a:p>
        </p:txBody>
      </p:sp>
      <p:sp>
        <p:nvSpPr>
          <p:cNvPr id="7" name="Rectangle 6">
            <a:extLst>
              <a:ext uri="{FF2B5EF4-FFF2-40B4-BE49-F238E27FC236}">
                <a16:creationId xmlns:a16="http://schemas.microsoft.com/office/drawing/2014/main" id="{D497B0D6-72A9-E94D-A266-F7B1DED6BA0C}"/>
              </a:ext>
            </a:extLst>
          </p:cNvPr>
          <p:cNvSpPr/>
          <p:nvPr/>
        </p:nvSpPr>
        <p:spPr>
          <a:xfrm>
            <a:off x="1756351" y="3560004"/>
            <a:ext cx="2853316" cy="565666"/>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bg1"/>
                </a:solidFill>
                <a:ea typeface="等线"/>
              </a:rPr>
              <a:t>Worst&gt;=1</a:t>
            </a:r>
            <a:endParaRPr lang="en-US" sz="2400">
              <a:solidFill>
                <a:schemeClr val="bg1"/>
              </a:solidFill>
            </a:endParaRPr>
          </a:p>
        </p:txBody>
      </p:sp>
      <p:cxnSp>
        <p:nvCxnSpPr>
          <p:cNvPr id="12" name="Straight Arrow Connector 11">
            <a:extLst>
              <a:ext uri="{FF2B5EF4-FFF2-40B4-BE49-F238E27FC236}">
                <a16:creationId xmlns:a16="http://schemas.microsoft.com/office/drawing/2014/main" id="{2B1A8F63-93D8-9F4B-B057-223D145F8C4A}"/>
              </a:ext>
            </a:extLst>
          </p:cNvPr>
          <p:cNvCxnSpPr>
            <a:cxnSpLocks/>
          </p:cNvCxnSpPr>
          <p:nvPr/>
        </p:nvCxnSpPr>
        <p:spPr>
          <a:xfrm>
            <a:off x="3104950" y="4097792"/>
            <a:ext cx="1337449" cy="6942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1AB473B-FF30-134D-B4AA-AD126E0863B3}"/>
              </a:ext>
            </a:extLst>
          </p:cNvPr>
          <p:cNvSpPr txBox="1"/>
          <p:nvPr/>
        </p:nvSpPr>
        <p:spPr>
          <a:xfrm>
            <a:off x="2141822" y="4161508"/>
            <a:ext cx="785813" cy="369332"/>
          </a:xfrm>
          <a:prstGeom prst="rect">
            <a:avLst/>
          </a:prstGeom>
          <a:noFill/>
        </p:spPr>
        <p:txBody>
          <a:bodyPr wrap="square" rtlCol="0">
            <a:spAutoFit/>
          </a:bodyPr>
          <a:lstStyle/>
          <a:p>
            <a:r>
              <a:rPr kumimoji="1" lang="en-US" altLang="zh-CN"/>
              <a:t>yes</a:t>
            </a:r>
            <a:endParaRPr kumimoji="1" lang="zh-CN" altLang="en-US"/>
          </a:p>
        </p:txBody>
      </p:sp>
      <p:sp>
        <p:nvSpPr>
          <p:cNvPr id="19" name="TextBox 18">
            <a:extLst>
              <a:ext uri="{FF2B5EF4-FFF2-40B4-BE49-F238E27FC236}">
                <a16:creationId xmlns:a16="http://schemas.microsoft.com/office/drawing/2014/main" id="{7360178A-4AF2-8141-831B-C9036E493876}"/>
              </a:ext>
            </a:extLst>
          </p:cNvPr>
          <p:cNvSpPr txBox="1"/>
          <p:nvPr/>
        </p:nvSpPr>
        <p:spPr>
          <a:xfrm>
            <a:off x="3905519" y="4254435"/>
            <a:ext cx="785813" cy="369332"/>
          </a:xfrm>
          <a:prstGeom prst="rect">
            <a:avLst/>
          </a:prstGeom>
          <a:noFill/>
        </p:spPr>
        <p:txBody>
          <a:bodyPr wrap="square" rtlCol="0">
            <a:spAutoFit/>
          </a:bodyPr>
          <a:lstStyle/>
          <a:p>
            <a:r>
              <a:rPr kumimoji="1" lang="en-US" altLang="zh-CN"/>
              <a:t>no</a:t>
            </a:r>
            <a:endParaRPr kumimoji="1" lang="zh-CN" altLang="en-US"/>
          </a:p>
        </p:txBody>
      </p:sp>
      <p:sp>
        <p:nvSpPr>
          <p:cNvPr id="13" name="Rectangle 12">
            <a:extLst>
              <a:ext uri="{FF2B5EF4-FFF2-40B4-BE49-F238E27FC236}">
                <a16:creationId xmlns:a16="http://schemas.microsoft.com/office/drawing/2014/main" id="{4685E55E-B09E-4F4C-9526-8F723ADB79CD}"/>
              </a:ext>
            </a:extLst>
          </p:cNvPr>
          <p:cNvSpPr/>
          <p:nvPr/>
        </p:nvSpPr>
        <p:spPr>
          <a:xfrm>
            <a:off x="0" y="0"/>
            <a:ext cx="12188826" cy="1325563"/>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 name="Title 1">
            <a:extLst>
              <a:ext uri="{FF2B5EF4-FFF2-40B4-BE49-F238E27FC236}">
                <a16:creationId xmlns:a16="http://schemas.microsoft.com/office/drawing/2014/main" id="{654574BF-3D43-CC4B-884C-ABCE24BF2E2E}"/>
              </a:ext>
            </a:extLst>
          </p:cNvPr>
          <p:cNvSpPr txBox="1">
            <a:spLocks/>
          </p:cNvSpPr>
          <p:nvPr/>
        </p:nvSpPr>
        <p:spPr>
          <a:xfrm>
            <a:off x="100968" y="81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a:solidFill>
                  <a:schemeClr val="bg1"/>
                </a:solidFill>
                <a:cs typeface="Calibri Light"/>
              </a:rPr>
              <a:t>CLASSIFCATION</a:t>
            </a:r>
            <a:r>
              <a:rPr lang="zh-CN" altLang="en-US" sz="4800" b="1">
                <a:solidFill>
                  <a:schemeClr val="bg1"/>
                </a:solidFill>
                <a:cs typeface="Calibri Light"/>
              </a:rPr>
              <a:t> </a:t>
            </a:r>
            <a:r>
              <a:rPr lang="en-US" altLang="zh-CN" sz="4800" b="1">
                <a:solidFill>
                  <a:schemeClr val="bg1"/>
                </a:solidFill>
                <a:cs typeface="Calibri Light"/>
              </a:rPr>
              <a:t>AND LOGISTIC MODEL</a:t>
            </a:r>
            <a:r>
              <a:rPr lang="zh-CN" altLang="en-US" sz="4800" b="1">
                <a:solidFill>
                  <a:schemeClr val="bg1"/>
                </a:solidFill>
                <a:cs typeface="Calibri Light"/>
              </a:rPr>
              <a:t> </a:t>
            </a:r>
            <a:endParaRPr lang="en-US" sz="4800" b="1">
              <a:solidFill>
                <a:schemeClr val="bg1"/>
              </a:solidFill>
              <a:cs typeface="Calibri Light"/>
            </a:endParaRPr>
          </a:p>
        </p:txBody>
      </p:sp>
      <p:pic>
        <p:nvPicPr>
          <p:cNvPr id="15" name="Picture 14" descr="A close up of a sign&#10;&#10;Description automatically generated">
            <a:extLst>
              <a:ext uri="{FF2B5EF4-FFF2-40B4-BE49-F238E27FC236}">
                <a16:creationId xmlns:a16="http://schemas.microsoft.com/office/drawing/2014/main" id="{4270CE8A-1D9F-5E42-B854-89209B1A4E41}"/>
              </a:ext>
            </a:extLst>
          </p:cNvPr>
          <p:cNvPicPr>
            <a:picLocks noChangeAspect="1"/>
          </p:cNvPicPr>
          <p:nvPr/>
        </p:nvPicPr>
        <p:blipFill>
          <a:blip r:embed="rId2"/>
          <a:stretch>
            <a:fillRect/>
          </a:stretch>
        </p:blipFill>
        <p:spPr>
          <a:xfrm>
            <a:off x="10930176" y="109101"/>
            <a:ext cx="1157049" cy="1157049"/>
          </a:xfrm>
          <a:prstGeom prst="rect">
            <a:avLst/>
          </a:prstGeom>
        </p:spPr>
      </p:pic>
      <p:sp>
        <p:nvSpPr>
          <p:cNvPr id="9" name="TextBox 8">
            <a:extLst>
              <a:ext uri="{FF2B5EF4-FFF2-40B4-BE49-F238E27FC236}">
                <a16:creationId xmlns:a16="http://schemas.microsoft.com/office/drawing/2014/main" id="{27059806-0AA5-CD4C-912D-1574D7CE2FED}"/>
              </a:ext>
            </a:extLst>
          </p:cNvPr>
          <p:cNvSpPr txBox="1"/>
          <p:nvPr/>
        </p:nvSpPr>
        <p:spPr>
          <a:xfrm>
            <a:off x="6050746" y="2758429"/>
            <a:ext cx="6304653" cy="954107"/>
          </a:xfrm>
          <a:prstGeom prst="rect">
            <a:avLst/>
          </a:prstGeom>
          <a:noFill/>
        </p:spPr>
        <p:txBody>
          <a:bodyPr wrap="square" rtlCol="0">
            <a:spAutoFit/>
          </a:bodyPr>
          <a:lstStyle/>
          <a:p>
            <a:pPr algn="ctr"/>
            <a:r>
              <a:rPr lang="en-US" sz="2800"/>
              <a:t>Feature Importance </a:t>
            </a:r>
          </a:p>
          <a:p>
            <a:pPr algn="ctr"/>
            <a:r>
              <a:rPr lang="en-US" sz="2800"/>
              <a:t>abs(coefficient) /max(abs(coefficient)</a:t>
            </a:r>
          </a:p>
        </p:txBody>
      </p:sp>
      <p:sp>
        <p:nvSpPr>
          <p:cNvPr id="24" name="TextBox 23">
            <a:extLst>
              <a:ext uri="{FF2B5EF4-FFF2-40B4-BE49-F238E27FC236}">
                <a16:creationId xmlns:a16="http://schemas.microsoft.com/office/drawing/2014/main" id="{F069C046-DE46-C14B-B6EE-6D804D23F91C}"/>
              </a:ext>
            </a:extLst>
          </p:cNvPr>
          <p:cNvSpPr txBox="1"/>
          <p:nvPr/>
        </p:nvSpPr>
        <p:spPr>
          <a:xfrm>
            <a:off x="6092166" y="4519615"/>
            <a:ext cx="6184064" cy="954107"/>
          </a:xfrm>
          <a:prstGeom prst="rect">
            <a:avLst/>
          </a:prstGeom>
          <a:noFill/>
        </p:spPr>
        <p:txBody>
          <a:bodyPr wrap="square" rtlCol="0">
            <a:spAutoFit/>
          </a:bodyPr>
          <a:lstStyle/>
          <a:p>
            <a:pPr algn="ctr"/>
            <a:r>
              <a:rPr lang="en-US" sz="2800"/>
              <a:t>Which word plays important role in classifying positive and negative reviews</a:t>
            </a:r>
          </a:p>
        </p:txBody>
      </p:sp>
      <p:cxnSp>
        <p:nvCxnSpPr>
          <p:cNvPr id="21" name="Straight Arrow Connector 20">
            <a:extLst>
              <a:ext uri="{FF2B5EF4-FFF2-40B4-BE49-F238E27FC236}">
                <a16:creationId xmlns:a16="http://schemas.microsoft.com/office/drawing/2014/main" id="{42F0E5A5-3760-4EDB-BEBD-A6288B015ABA}"/>
              </a:ext>
            </a:extLst>
          </p:cNvPr>
          <p:cNvCxnSpPr>
            <a:cxnSpLocks/>
          </p:cNvCxnSpPr>
          <p:nvPr/>
        </p:nvCxnSpPr>
        <p:spPr>
          <a:xfrm flipH="1">
            <a:off x="2072765" y="4097792"/>
            <a:ext cx="1041478" cy="7035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818C936-9EA0-4147-9C08-13A9528A1E98}"/>
              </a:ext>
            </a:extLst>
          </p:cNvPr>
          <p:cNvSpPr/>
          <p:nvPr/>
        </p:nvSpPr>
        <p:spPr>
          <a:xfrm>
            <a:off x="523676" y="4826757"/>
            <a:ext cx="2019879" cy="565666"/>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bg1"/>
                </a:solidFill>
                <a:ea typeface="等线"/>
              </a:rPr>
              <a:t>Line &gt;= 3</a:t>
            </a:r>
            <a:endParaRPr lang="en-US" altLang="zh-CN" sz="2400">
              <a:solidFill>
                <a:schemeClr val="bg1"/>
              </a:solidFill>
              <a:ea typeface="等线"/>
              <a:cs typeface="Calibri"/>
            </a:endParaRPr>
          </a:p>
        </p:txBody>
      </p:sp>
      <p:sp>
        <p:nvSpPr>
          <p:cNvPr id="25" name="Rectangle 24">
            <a:extLst>
              <a:ext uri="{FF2B5EF4-FFF2-40B4-BE49-F238E27FC236}">
                <a16:creationId xmlns:a16="http://schemas.microsoft.com/office/drawing/2014/main" id="{FB678930-90FF-4E87-84FE-D3F0057308CB}"/>
              </a:ext>
            </a:extLst>
          </p:cNvPr>
          <p:cNvSpPr/>
          <p:nvPr/>
        </p:nvSpPr>
        <p:spPr>
          <a:xfrm>
            <a:off x="3488041" y="4826757"/>
            <a:ext cx="2019879" cy="565666"/>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bg1"/>
                </a:solidFill>
                <a:ea typeface="等线"/>
              </a:rPr>
              <a:t>Mediocre &gt;= 1</a:t>
            </a:r>
            <a:endParaRPr lang="en-US" altLang="zh-CN" sz="2400">
              <a:solidFill>
                <a:schemeClr val="bg1"/>
              </a:solidFill>
              <a:ea typeface="等线"/>
              <a:cs typeface="Calibri"/>
            </a:endParaRPr>
          </a:p>
        </p:txBody>
      </p:sp>
      <p:sp>
        <p:nvSpPr>
          <p:cNvPr id="26" name="Rectangle 25">
            <a:extLst>
              <a:ext uri="{FF2B5EF4-FFF2-40B4-BE49-F238E27FC236}">
                <a16:creationId xmlns:a16="http://schemas.microsoft.com/office/drawing/2014/main" id="{8CF818A5-C4BD-479E-A68E-79294000E2E2}"/>
              </a:ext>
            </a:extLst>
          </p:cNvPr>
          <p:cNvSpPr/>
          <p:nvPr/>
        </p:nvSpPr>
        <p:spPr>
          <a:xfrm>
            <a:off x="208309" y="6062885"/>
            <a:ext cx="923342" cy="584251"/>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bg1"/>
                </a:solidFill>
                <a:ea typeface="等线"/>
              </a:rPr>
              <a:t>poor </a:t>
            </a:r>
            <a:endParaRPr lang="en-US" altLang="zh-CN" sz="2400">
              <a:solidFill>
                <a:schemeClr val="bg1"/>
              </a:solidFill>
              <a:ea typeface="等线"/>
              <a:cs typeface="Calibri"/>
            </a:endParaRPr>
          </a:p>
        </p:txBody>
      </p:sp>
      <p:sp>
        <p:nvSpPr>
          <p:cNvPr id="6" name="TextBox 5">
            <a:extLst>
              <a:ext uri="{FF2B5EF4-FFF2-40B4-BE49-F238E27FC236}">
                <a16:creationId xmlns:a16="http://schemas.microsoft.com/office/drawing/2014/main" id="{3A07D4F1-81FA-42F0-9306-EF919498DA6C}"/>
              </a:ext>
            </a:extLst>
          </p:cNvPr>
          <p:cNvSpPr txBox="1"/>
          <p:nvPr/>
        </p:nvSpPr>
        <p:spPr>
          <a:xfrm>
            <a:off x="2524056" y="5205433"/>
            <a:ext cx="11076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t>... ...</a:t>
            </a:r>
          </a:p>
        </p:txBody>
      </p:sp>
      <p:sp>
        <p:nvSpPr>
          <p:cNvPr id="29" name="Rectangle 28">
            <a:extLst>
              <a:ext uri="{FF2B5EF4-FFF2-40B4-BE49-F238E27FC236}">
                <a16:creationId xmlns:a16="http://schemas.microsoft.com/office/drawing/2014/main" id="{5A043F1E-50A5-44D4-B0F2-47E02119D9C7}"/>
              </a:ext>
            </a:extLst>
          </p:cNvPr>
          <p:cNvSpPr/>
          <p:nvPr/>
        </p:nvSpPr>
        <p:spPr>
          <a:xfrm>
            <a:off x="3571676" y="6044098"/>
            <a:ext cx="923342" cy="584251"/>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bg1"/>
                </a:solidFill>
                <a:ea typeface="等线"/>
              </a:rPr>
              <a:t>poor </a:t>
            </a:r>
            <a:endParaRPr lang="en-US" altLang="zh-CN" sz="2400">
              <a:solidFill>
                <a:schemeClr val="bg1"/>
              </a:solidFill>
              <a:ea typeface="等线"/>
              <a:cs typeface="Calibri"/>
            </a:endParaRPr>
          </a:p>
        </p:txBody>
      </p:sp>
      <p:sp>
        <p:nvSpPr>
          <p:cNvPr id="30" name="Rectangle 29">
            <a:extLst>
              <a:ext uri="{FF2B5EF4-FFF2-40B4-BE49-F238E27FC236}">
                <a16:creationId xmlns:a16="http://schemas.microsoft.com/office/drawing/2014/main" id="{5BFD90FD-0A60-461A-B750-88E38112BB7D}"/>
              </a:ext>
            </a:extLst>
          </p:cNvPr>
          <p:cNvSpPr/>
          <p:nvPr/>
        </p:nvSpPr>
        <p:spPr>
          <a:xfrm>
            <a:off x="1759603" y="6044098"/>
            <a:ext cx="923342" cy="584251"/>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bg1"/>
                </a:solidFill>
                <a:ea typeface="等线"/>
              </a:rPr>
              <a:t>good</a:t>
            </a:r>
            <a:endParaRPr lang="en-US"/>
          </a:p>
        </p:txBody>
      </p:sp>
      <p:sp>
        <p:nvSpPr>
          <p:cNvPr id="31" name="Rectangle 30">
            <a:extLst>
              <a:ext uri="{FF2B5EF4-FFF2-40B4-BE49-F238E27FC236}">
                <a16:creationId xmlns:a16="http://schemas.microsoft.com/office/drawing/2014/main" id="{447C64A5-CD2E-4A7B-BDC9-F2E78B835BEC}"/>
              </a:ext>
            </a:extLst>
          </p:cNvPr>
          <p:cNvSpPr/>
          <p:nvPr/>
        </p:nvSpPr>
        <p:spPr>
          <a:xfrm>
            <a:off x="4798311" y="6044097"/>
            <a:ext cx="923342" cy="584251"/>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bg1"/>
                </a:solidFill>
                <a:ea typeface="等线"/>
              </a:rPr>
              <a:t>good</a:t>
            </a:r>
            <a:endParaRPr lang="en-US"/>
          </a:p>
        </p:txBody>
      </p:sp>
      <p:cxnSp>
        <p:nvCxnSpPr>
          <p:cNvPr id="32" name="Straight Arrow Connector 31">
            <a:extLst>
              <a:ext uri="{FF2B5EF4-FFF2-40B4-BE49-F238E27FC236}">
                <a16:creationId xmlns:a16="http://schemas.microsoft.com/office/drawing/2014/main" id="{84D3D53E-52D5-4A4A-A036-89D875148D83}"/>
              </a:ext>
            </a:extLst>
          </p:cNvPr>
          <p:cNvCxnSpPr>
            <a:cxnSpLocks/>
          </p:cNvCxnSpPr>
          <p:nvPr/>
        </p:nvCxnSpPr>
        <p:spPr>
          <a:xfrm>
            <a:off x="1562364" y="5417354"/>
            <a:ext cx="807765" cy="6664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53288F7-D4F3-42CD-9737-9FC601C64F58}"/>
              </a:ext>
            </a:extLst>
          </p:cNvPr>
          <p:cNvCxnSpPr>
            <a:cxnSpLocks/>
          </p:cNvCxnSpPr>
          <p:nvPr/>
        </p:nvCxnSpPr>
        <p:spPr>
          <a:xfrm flipH="1">
            <a:off x="716032" y="5417352"/>
            <a:ext cx="790577" cy="6757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4EC88F6-8BFB-4D68-BA65-92195C6936DB}"/>
              </a:ext>
            </a:extLst>
          </p:cNvPr>
          <p:cNvCxnSpPr>
            <a:cxnSpLocks/>
          </p:cNvCxnSpPr>
          <p:nvPr/>
        </p:nvCxnSpPr>
        <p:spPr>
          <a:xfrm flipH="1">
            <a:off x="3922006" y="5361596"/>
            <a:ext cx="725529" cy="73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9C7385-D295-4EEB-A734-290A06F0BAB1}"/>
              </a:ext>
            </a:extLst>
          </p:cNvPr>
          <p:cNvCxnSpPr>
            <a:cxnSpLocks/>
          </p:cNvCxnSpPr>
          <p:nvPr/>
        </p:nvCxnSpPr>
        <p:spPr>
          <a:xfrm>
            <a:off x="4628949" y="5361598"/>
            <a:ext cx="705546" cy="7035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D3322D1-FBA2-4646-8659-A3235D0A597D}"/>
              </a:ext>
            </a:extLst>
          </p:cNvPr>
          <p:cNvSpPr/>
          <p:nvPr/>
        </p:nvSpPr>
        <p:spPr>
          <a:xfrm>
            <a:off x="919193" y="1433044"/>
            <a:ext cx="4001150" cy="736253"/>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lumMod val="95000"/>
                    <a:lumOff val="5000"/>
                  </a:schemeClr>
                </a:solidFill>
              </a:rPr>
              <a:t>Random Forest</a:t>
            </a:r>
          </a:p>
        </p:txBody>
      </p:sp>
      <p:sp>
        <p:nvSpPr>
          <p:cNvPr id="38" name="Rectangle 37">
            <a:extLst>
              <a:ext uri="{FF2B5EF4-FFF2-40B4-BE49-F238E27FC236}">
                <a16:creationId xmlns:a16="http://schemas.microsoft.com/office/drawing/2014/main" id="{AD232B53-529A-E443-B622-481DA9EEE52F}"/>
              </a:ext>
            </a:extLst>
          </p:cNvPr>
          <p:cNvSpPr/>
          <p:nvPr/>
        </p:nvSpPr>
        <p:spPr>
          <a:xfrm>
            <a:off x="6967461" y="1433044"/>
            <a:ext cx="4001150" cy="736253"/>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lumMod val="95000"/>
                    <a:lumOff val="5000"/>
                  </a:schemeClr>
                </a:solidFill>
              </a:rPr>
              <a:t>Logistic Regression</a:t>
            </a:r>
          </a:p>
        </p:txBody>
      </p:sp>
      <p:sp>
        <p:nvSpPr>
          <p:cNvPr id="39" name="Down Arrow 38">
            <a:extLst>
              <a:ext uri="{FF2B5EF4-FFF2-40B4-BE49-F238E27FC236}">
                <a16:creationId xmlns:a16="http://schemas.microsoft.com/office/drawing/2014/main" id="{236DF0FD-6A55-C34A-A932-079F660142B7}"/>
              </a:ext>
            </a:extLst>
          </p:cNvPr>
          <p:cNvSpPr/>
          <p:nvPr/>
        </p:nvSpPr>
        <p:spPr>
          <a:xfrm>
            <a:off x="8761206" y="3863280"/>
            <a:ext cx="544286" cy="578986"/>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2859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9697F4-17AC-3E41-AD66-154326E4850E}"/>
              </a:ext>
            </a:extLst>
          </p:cNvPr>
          <p:cNvSpPr/>
          <p:nvPr/>
        </p:nvSpPr>
        <p:spPr>
          <a:xfrm>
            <a:off x="0" y="0"/>
            <a:ext cx="12188826" cy="1325563"/>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 name="Title 1">
            <a:extLst>
              <a:ext uri="{FF2B5EF4-FFF2-40B4-BE49-F238E27FC236}">
                <a16:creationId xmlns:a16="http://schemas.microsoft.com/office/drawing/2014/main" id="{BC290F44-56BD-E146-B45D-99595FCA733E}"/>
              </a:ext>
            </a:extLst>
          </p:cNvPr>
          <p:cNvSpPr txBox="1">
            <a:spLocks/>
          </p:cNvSpPr>
          <p:nvPr/>
        </p:nvSpPr>
        <p:spPr>
          <a:xfrm>
            <a:off x="100968" y="81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a:solidFill>
                  <a:schemeClr val="bg1"/>
                </a:solidFill>
                <a:cs typeface="Calibri Light"/>
              </a:rPr>
              <a:t>WORD LIST FROM TWO MODELS</a:t>
            </a:r>
          </a:p>
        </p:txBody>
      </p:sp>
      <p:pic>
        <p:nvPicPr>
          <p:cNvPr id="8" name="Picture 7" descr="A close up of a sign&#10;&#10;Description automatically generated">
            <a:extLst>
              <a:ext uri="{FF2B5EF4-FFF2-40B4-BE49-F238E27FC236}">
                <a16:creationId xmlns:a16="http://schemas.microsoft.com/office/drawing/2014/main" id="{40CB9203-149A-8544-B3B7-304977A23F4B}"/>
              </a:ext>
            </a:extLst>
          </p:cNvPr>
          <p:cNvPicPr>
            <a:picLocks noChangeAspect="1"/>
          </p:cNvPicPr>
          <p:nvPr/>
        </p:nvPicPr>
        <p:blipFill>
          <a:blip r:embed="rId2"/>
          <a:stretch>
            <a:fillRect/>
          </a:stretch>
        </p:blipFill>
        <p:spPr>
          <a:xfrm>
            <a:off x="10930176" y="109101"/>
            <a:ext cx="1157049" cy="1157049"/>
          </a:xfrm>
          <a:prstGeom prst="rect">
            <a:avLst/>
          </a:prstGeom>
        </p:spPr>
      </p:pic>
      <p:sp>
        <p:nvSpPr>
          <p:cNvPr id="2" name="TextBox 1">
            <a:extLst>
              <a:ext uri="{FF2B5EF4-FFF2-40B4-BE49-F238E27FC236}">
                <a16:creationId xmlns:a16="http://schemas.microsoft.com/office/drawing/2014/main" id="{E053E7D9-7D32-4947-9C67-F308C918D826}"/>
              </a:ext>
            </a:extLst>
          </p:cNvPr>
          <p:cNvSpPr txBox="1"/>
          <p:nvPr/>
        </p:nvSpPr>
        <p:spPr>
          <a:xfrm>
            <a:off x="974261" y="2643575"/>
            <a:ext cx="11288944"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cs typeface="Calibri"/>
              </a:rPr>
              <a:t>Seafood, dessert, option, sushi, overrated, waste, dirty, bland, variety, steamed, management, beautiful, salty, gelato, beer, tasteless, price, fresh, sum, tough…</a:t>
            </a:r>
            <a:endParaRPr lang="en-US" sz="4000"/>
          </a:p>
        </p:txBody>
      </p:sp>
    </p:spTree>
    <p:extLst>
      <p:ext uri="{BB962C8B-B14F-4D97-AF65-F5344CB8AC3E}">
        <p14:creationId xmlns:p14="http://schemas.microsoft.com/office/powerpoint/2010/main" val="3366917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05C92B-7862-BC49-96BB-6A89E4DB2C53}"/>
              </a:ext>
            </a:extLst>
          </p:cNvPr>
          <p:cNvSpPr/>
          <p:nvPr/>
        </p:nvSpPr>
        <p:spPr>
          <a:xfrm>
            <a:off x="2067454" y="1962507"/>
            <a:ext cx="8144933" cy="963573"/>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83E13DB9-9FC0-BB4D-8B81-C18B5ADC083F}"/>
              </a:ext>
            </a:extLst>
          </p:cNvPr>
          <p:cNvSpPr>
            <a:spLocks noGrp="1"/>
          </p:cNvSpPr>
          <p:nvPr>
            <p:ph idx="1"/>
          </p:nvPr>
        </p:nvSpPr>
        <p:spPr>
          <a:xfrm>
            <a:off x="2095500" y="2110978"/>
            <a:ext cx="8001000" cy="799042"/>
          </a:xfrm>
        </p:spPr>
        <p:txBody>
          <a:bodyPr>
            <a:normAutofit fontScale="92500" lnSpcReduction="10000"/>
          </a:bodyPr>
          <a:lstStyle/>
          <a:p>
            <a:pPr marL="0" indent="0" algn="ctr">
              <a:buNone/>
            </a:pPr>
            <a:r>
              <a:rPr lang="en-US">
                <a:solidFill>
                  <a:schemeClr val="bg1"/>
                </a:solidFill>
              </a:rPr>
              <a:t>Frequency of a term adjusted for how rarely it is used</a:t>
            </a:r>
            <a:r>
              <a:rPr lang="zh-CN" altLang="en-US">
                <a:solidFill>
                  <a:schemeClr val="bg1"/>
                </a:solidFill>
              </a:rPr>
              <a:t> </a:t>
            </a:r>
            <a:r>
              <a:rPr lang="en-US" altLang="zh-CN">
                <a:solidFill>
                  <a:schemeClr val="bg1"/>
                </a:solidFill>
              </a:rPr>
              <a:t>in</a:t>
            </a:r>
            <a:r>
              <a:rPr lang="zh-CN" altLang="en-US">
                <a:solidFill>
                  <a:schemeClr val="bg1"/>
                </a:solidFill>
              </a:rPr>
              <a:t> </a:t>
            </a:r>
            <a:r>
              <a:rPr lang="en-US" altLang="zh-CN">
                <a:solidFill>
                  <a:schemeClr val="bg1"/>
                </a:solidFill>
              </a:rPr>
              <a:t>a</a:t>
            </a:r>
            <a:r>
              <a:rPr lang="zh-CN" altLang="en-US">
                <a:solidFill>
                  <a:schemeClr val="bg1"/>
                </a:solidFill>
              </a:rPr>
              <a:t> </a:t>
            </a:r>
            <a:r>
              <a:rPr lang="en-US" altLang="zh-CN">
                <a:solidFill>
                  <a:schemeClr val="bg1"/>
                </a:solidFill>
              </a:rPr>
              <a:t>collection</a:t>
            </a:r>
            <a:r>
              <a:rPr lang="zh-CN" altLang="en-US">
                <a:solidFill>
                  <a:schemeClr val="bg1"/>
                </a:solidFill>
              </a:rPr>
              <a:t> </a:t>
            </a:r>
            <a:r>
              <a:rPr lang="en-US" altLang="zh-CN">
                <a:solidFill>
                  <a:schemeClr val="bg1"/>
                </a:solidFill>
              </a:rPr>
              <a:t>of</a:t>
            </a:r>
            <a:r>
              <a:rPr lang="zh-CN" altLang="en-US">
                <a:solidFill>
                  <a:schemeClr val="bg1"/>
                </a:solidFill>
              </a:rPr>
              <a:t> </a:t>
            </a:r>
            <a:r>
              <a:rPr lang="en-US" altLang="zh-CN">
                <a:solidFill>
                  <a:schemeClr val="bg1"/>
                </a:solidFill>
              </a:rPr>
              <a:t>reviews</a:t>
            </a:r>
            <a:endParaRPr kumimoji="1" lang="zh-CN" altLang="en-US">
              <a:solidFill>
                <a:schemeClr val="bg1"/>
              </a:solidFill>
            </a:endParaRPr>
          </a:p>
        </p:txBody>
      </p:sp>
      <p:pic>
        <p:nvPicPr>
          <p:cNvPr id="13" name="Picture 12">
            <a:extLst>
              <a:ext uri="{FF2B5EF4-FFF2-40B4-BE49-F238E27FC236}">
                <a16:creationId xmlns:a16="http://schemas.microsoft.com/office/drawing/2014/main" id="{CC675A38-027A-6542-8248-B8485FACA893}"/>
              </a:ext>
            </a:extLst>
          </p:cNvPr>
          <p:cNvPicPr>
            <a:picLocks noChangeAspect="1"/>
          </p:cNvPicPr>
          <p:nvPr/>
        </p:nvPicPr>
        <p:blipFill>
          <a:blip r:embed="rId3"/>
          <a:stretch>
            <a:fillRect/>
          </a:stretch>
        </p:blipFill>
        <p:spPr>
          <a:xfrm>
            <a:off x="1055055" y="4449398"/>
            <a:ext cx="4305300" cy="520700"/>
          </a:xfrm>
          <a:prstGeom prst="rect">
            <a:avLst/>
          </a:prstGeom>
        </p:spPr>
      </p:pic>
      <p:pic>
        <p:nvPicPr>
          <p:cNvPr id="14" name="Picture 13">
            <a:extLst>
              <a:ext uri="{FF2B5EF4-FFF2-40B4-BE49-F238E27FC236}">
                <a16:creationId xmlns:a16="http://schemas.microsoft.com/office/drawing/2014/main" id="{3FDDE515-20B7-724C-AE3D-39E182C80B32}"/>
              </a:ext>
            </a:extLst>
          </p:cNvPr>
          <p:cNvPicPr>
            <a:picLocks noChangeAspect="1"/>
          </p:cNvPicPr>
          <p:nvPr/>
        </p:nvPicPr>
        <p:blipFill>
          <a:blip r:embed="rId4"/>
          <a:stretch>
            <a:fillRect/>
          </a:stretch>
        </p:blipFill>
        <p:spPr>
          <a:xfrm>
            <a:off x="6023439" y="4412822"/>
            <a:ext cx="5727700" cy="406400"/>
          </a:xfrm>
          <a:prstGeom prst="rect">
            <a:avLst/>
          </a:prstGeom>
        </p:spPr>
      </p:pic>
      <p:sp>
        <p:nvSpPr>
          <p:cNvPr id="15" name="TextBox 14">
            <a:extLst>
              <a:ext uri="{FF2B5EF4-FFF2-40B4-BE49-F238E27FC236}">
                <a16:creationId xmlns:a16="http://schemas.microsoft.com/office/drawing/2014/main" id="{5DD37FDA-461B-1345-BAEB-B0DADE3C6A4E}"/>
              </a:ext>
            </a:extLst>
          </p:cNvPr>
          <p:cNvSpPr txBox="1"/>
          <p:nvPr/>
        </p:nvSpPr>
        <p:spPr>
          <a:xfrm>
            <a:off x="1175737" y="5318697"/>
            <a:ext cx="3991927" cy="369332"/>
          </a:xfrm>
          <a:prstGeom prst="rect">
            <a:avLst/>
          </a:prstGeom>
          <a:noFill/>
        </p:spPr>
        <p:txBody>
          <a:bodyPr wrap="none" rtlCol="0">
            <a:spAutoFit/>
          </a:bodyPr>
          <a:lstStyle/>
          <a:p>
            <a:r>
              <a:rPr kumimoji="1" lang="en-US" altLang="zh-CN" b="1"/>
              <a:t>High</a:t>
            </a:r>
            <a:r>
              <a:rPr kumimoji="1" lang="zh-CN" altLang="en-US" b="1"/>
              <a:t> </a:t>
            </a:r>
            <a:r>
              <a:rPr kumimoji="1" lang="en-US" altLang="zh-CN" b="1"/>
              <a:t>frequency</a:t>
            </a:r>
            <a:r>
              <a:rPr kumimoji="1" lang="zh-CN" altLang="en-US" b="1"/>
              <a:t> </a:t>
            </a:r>
            <a:r>
              <a:rPr kumimoji="1" lang="en-US" altLang="zh-CN" b="1"/>
              <a:t>but</a:t>
            </a:r>
            <a:r>
              <a:rPr kumimoji="1" lang="zh-CN" altLang="en-US" b="1"/>
              <a:t> </a:t>
            </a:r>
            <a:r>
              <a:rPr kumimoji="1" lang="en-US" altLang="zh-CN" b="1"/>
              <a:t>not</a:t>
            </a:r>
            <a:r>
              <a:rPr kumimoji="1" lang="zh-CN" altLang="en-US" b="1"/>
              <a:t> </a:t>
            </a:r>
            <a:r>
              <a:rPr kumimoji="1" lang="en-US" altLang="zh-CN" b="1"/>
              <a:t>really</a:t>
            </a:r>
            <a:r>
              <a:rPr kumimoji="1" lang="zh-CN" altLang="en-US" b="1"/>
              <a:t> </a:t>
            </a:r>
            <a:r>
              <a:rPr kumimoji="1" lang="en-US" altLang="zh-CN" b="1"/>
              <a:t>important</a:t>
            </a:r>
            <a:endParaRPr kumimoji="1" lang="zh-CN" altLang="en-US" b="1"/>
          </a:p>
        </p:txBody>
      </p:sp>
      <p:sp>
        <p:nvSpPr>
          <p:cNvPr id="16" name="TextBox 15">
            <a:extLst>
              <a:ext uri="{FF2B5EF4-FFF2-40B4-BE49-F238E27FC236}">
                <a16:creationId xmlns:a16="http://schemas.microsoft.com/office/drawing/2014/main" id="{4DD1D522-D709-0E40-AB84-68D5A6396D30}"/>
              </a:ext>
            </a:extLst>
          </p:cNvPr>
          <p:cNvSpPr txBox="1"/>
          <p:nvPr/>
        </p:nvSpPr>
        <p:spPr>
          <a:xfrm>
            <a:off x="7393611" y="5318697"/>
            <a:ext cx="2987356" cy="369332"/>
          </a:xfrm>
          <a:prstGeom prst="rect">
            <a:avLst/>
          </a:prstGeom>
          <a:noFill/>
        </p:spPr>
        <p:txBody>
          <a:bodyPr wrap="none" rtlCol="0">
            <a:spAutoFit/>
          </a:bodyPr>
          <a:lstStyle/>
          <a:p>
            <a:r>
              <a:rPr kumimoji="1" lang="en-US" altLang="zh-CN" b="1"/>
              <a:t>Low</a:t>
            </a:r>
            <a:r>
              <a:rPr kumimoji="1" lang="zh-CN" altLang="en-US" b="1"/>
              <a:t> </a:t>
            </a:r>
            <a:r>
              <a:rPr kumimoji="1" lang="en-US" altLang="zh-CN" b="1"/>
              <a:t>frequency</a:t>
            </a:r>
            <a:r>
              <a:rPr kumimoji="1" lang="zh-CN" altLang="en-US" b="1"/>
              <a:t> </a:t>
            </a:r>
            <a:r>
              <a:rPr kumimoji="1" lang="en-US" altLang="zh-CN" b="1"/>
              <a:t>but</a:t>
            </a:r>
            <a:r>
              <a:rPr kumimoji="1" lang="zh-CN" altLang="en-US" b="1"/>
              <a:t> </a:t>
            </a:r>
            <a:r>
              <a:rPr kumimoji="1" lang="en-US" altLang="zh-CN" b="1"/>
              <a:t>important</a:t>
            </a:r>
            <a:endParaRPr kumimoji="1" lang="zh-CN" altLang="en-US" b="1"/>
          </a:p>
        </p:txBody>
      </p:sp>
      <p:sp>
        <p:nvSpPr>
          <p:cNvPr id="12" name="Rectangle 11">
            <a:extLst>
              <a:ext uri="{FF2B5EF4-FFF2-40B4-BE49-F238E27FC236}">
                <a16:creationId xmlns:a16="http://schemas.microsoft.com/office/drawing/2014/main" id="{EE35BB6D-D475-D948-A2B0-41D1AC9DACE1}"/>
              </a:ext>
            </a:extLst>
          </p:cNvPr>
          <p:cNvSpPr/>
          <p:nvPr/>
        </p:nvSpPr>
        <p:spPr>
          <a:xfrm>
            <a:off x="0" y="0"/>
            <a:ext cx="12188826" cy="1325563"/>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7" name="Title 1">
            <a:extLst>
              <a:ext uri="{FF2B5EF4-FFF2-40B4-BE49-F238E27FC236}">
                <a16:creationId xmlns:a16="http://schemas.microsoft.com/office/drawing/2014/main" id="{2980F5AC-89E5-FC45-9D05-FDD503D354B8}"/>
              </a:ext>
            </a:extLst>
          </p:cNvPr>
          <p:cNvSpPr txBox="1">
            <a:spLocks/>
          </p:cNvSpPr>
          <p:nvPr/>
        </p:nvSpPr>
        <p:spPr>
          <a:xfrm>
            <a:off x="100968" y="81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a:solidFill>
                  <a:schemeClr val="bg1"/>
                </a:solidFill>
                <a:cs typeface="Calibri Light"/>
              </a:rPr>
              <a:t>TF-IDF SCORE </a:t>
            </a:r>
          </a:p>
        </p:txBody>
      </p:sp>
      <p:pic>
        <p:nvPicPr>
          <p:cNvPr id="18" name="Picture 17" descr="A close up of a sign&#10;&#10;Description automatically generated">
            <a:extLst>
              <a:ext uri="{FF2B5EF4-FFF2-40B4-BE49-F238E27FC236}">
                <a16:creationId xmlns:a16="http://schemas.microsoft.com/office/drawing/2014/main" id="{0495E73C-4F9A-A44D-8D69-3EEC62219C84}"/>
              </a:ext>
            </a:extLst>
          </p:cNvPr>
          <p:cNvPicPr>
            <a:picLocks noChangeAspect="1"/>
          </p:cNvPicPr>
          <p:nvPr/>
        </p:nvPicPr>
        <p:blipFill>
          <a:blip r:embed="rId5"/>
          <a:stretch>
            <a:fillRect/>
          </a:stretch>
        </p:blipFill>
        <p:spPr>
          <a:xfrm>
            <a:off x="10930176" y="109101"/>
            <a:ext cx="1157049" cy="1157049"/>
          </a:xfrm>
          <a:prstGeom prst="rect">
            <a:avLst/>
          </a:prstGeom>
        </p:spPr>
      </p:pic>
      <p:sp>
        <p:nvSpPr>
          <p:cNvPr id="19" name="Rectangle 18">
            <a:extLst>
              <a:ext uri="{FF2B5EF4-FFF2-40B4-BE49-F238E27FC236}">
                <a16:creationId xmlns:a16="http://schemas.microsoft.com/office/drawing/2014/main" id="{2F2A24AB-3B64-5D43-885B-B88F306DBD11}"/>
              </a:ext>
            </a:extLst>
          </p:cNvPr>
          <p:cNvSpPr/>
          <p:nvPr/>
        </p:nvSpPr>
        <p:spPr>
          <a:xfrm>
            <a:off x="5167664" y="3611880"/>
            <a:ext cx="2381737" cy="488919"/>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lumMod val="95000"/>
                    <a:lumOff val="5000"/>
                  </a:schemeClr>
                </a:solidFill>
              </a:rPr>
              <a:t>Example</a:t>
            </a:r>
          </a:p>
        </p:txBody>
      </p:sp>
      <p:sp>
        <p:nvSpPr>
          <p:cNvPr id="20" name="Down Arrow 19">
            <a:extLst>
              <a:ext uri="{FF2B5EF4-FFF2-40B4-BE49-F238E27FC236}">
                <a16:creationId xmlns:a16="http://schemas.microsoft.com/office/drawing/2014/main" id="{17DA17E6-62E7-8D4D-B721-5CCD08769F65}"/>
              </a:ext>
            </a:extLst>
          </p:cNvPr>
          <p:cNvSpPr/>
          <p:nvPr/>
        </p:nvSpPr>
        <p:spPr>
          <a:xfrm>
            <a:off x="2998101" y="4917108"/>
            <a:ext cx="347197" cy="36933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a:extLst>
              <a:ext uri="{FF2B5EF4-FFF2-40B4-BE49-F238E27FC236}">
                <a16:creationId xmlns:a16="http://schemas.microsoft.com/office/drawing/2014/main" id="{24455EBC-F3FC-3D41-99E9-A3C86EC1500B}"/>
              </a:ext>
            </a:extLst>
          </p:cNvPr>
          <p:cNvSpPr/>
          <p:nvPr/>
        </p:nvSpPr>
        <p:spPr>
          <a:xfrm>
            <a:off x="8713690" y="4902766"/>
            <a:ext cx="347197" cy="36933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029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FA5A75-46BC-C449-B3A1-DF988811EF9C}"/>
              </a:ext>
            </a:extLst>
          </p:cNvPr>
          <p:cNvSpPr/>
          <p:nvPr/>
        </p:nvSpPr>
        <p:spPr>
          <a:xfrm>
            <a:off x="0" y="0"/>
            <a:ext cx="12188826" cy="1325563"/>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 name="Title 1">
            <a:extLst>
              <a:ext uri="{FF2B5EF4-FFF2-40B4-BE49-F238E27FC236}">
                <a16:creationId xmlns:a16="http://schemas.microsoft.com/office/drawing/2014/main" id="{FC5A91AA-C41F-D14F-B326-2DE1E9F65FFD}"/>
              </a:ext>
            </a:extLst>
          </p:cNvPr>
          <p:cNvSpPr txBox="1">
            <a:spLocks/>
          </p:cNvSpPr>
          <p:nvPr/>
        </p:nvSpPr>
        <p:spPr>
          <a:xfrm>
            <a:off x="100968" y="81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a:solidFill>
                  <a:schemeClr val="bg1"/>
                </a:solidFill>
                <a:cs typeface="Calibri Light"/>
              </a:rPr>
              <a:t>GOOD REVIEWS WORDCLOUD</a:t>
            </a:r>
          </a:p>
        </p:txBody>
      </p:sp>
      <p:pic>
        <p:nvPicPr>
          <p:cNvPr id="8" name="Picture 7" descr="A close up of a sign&#10;&#10;Description automatically generated">
            <a:extLst>
              <a:ext uri="{FF2B5EF4-FFF2-40B4-BE49-F238E27FC236}">
                <a16:creationId xmlns:a16="http://schemas.microsoft.com/office/drawing/2014/main" id="{066C7447-A6CE-F042-AC83-DB57E9A32D93}"/>
              </a:ext>
            </a:extLst>
          </p:cNvPr>
          <p:cNvPicPr>
            <a:picLocks noChangeAspect="1"/>
          </p:cNvPicPr>
          <p:nvPr/>
        </p:nvPicPr>
        <p:blipFill>
          <a:blip r:embed="rId3"/>
          <a:stretch>
            <a:fillRect/>
          </a:stretch>
        </p:blipFill>
        <p:spPr>
          <a:xfrm>
            <a:off x="10930176" y="109101"/>
            <a:ext cx="1157049" cy="1157049"/>
          </a:xfrm>
          <a:prstGeom prst="rect">
            <a:avLst/>
          </a:prstGeom>
        </p:spPr>
      </p:pic>
      <p:pic>
        <p:nvPicPr>
          <p:cNvPr id="3" name="Picture 2">
            <a:extLst>
              <a:ext uri="{FF2B5EF4-FFF2-40B4-BE49-F238E27FC236}">
                <a16:creationId xmlns:a16="http://schemas.microsoft.com/office/drawing/2014/main" id="{82FC5607-9E70-8F41-B022-7099E118530F}"/>
              </a:ext>
            </a:extLst>
          </p:cNvPr>
          <p:cNvPicPr>
            <a:picLocks noChangeAspect="1"/>
          </p:cNvPicPr>
          <p:nvPr/>
        </p:nvPicPr>
        <p:blipFill>
          <a:blip r:embed="rId4"/>
          <a:stretch>
            <a:fillRect/>
          </a:stretch>
        </p:blipFill>
        <p:spPr>
          <a:xfrm>
            <a:off x="1015934" y="1375251"/>
            <a:ext cx="10156958" cy="5279030"/>
          </a:xfrm>
          <a:prstGeom prst="rect">
            <a:avLst/>
          </a:prstGeom>
        </p:spPr>
      </p:pic>
    </p:spTree>
    <p:extLst>
      <p:ext uri="{BB962C8B-B14F-4D97-AF65-F5344CB8AC3E}">
        <p14:creationId xmlns:p14="http://schemas.microsoft.com/office/powerpoint/2010/main" val="2944113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204747-5EAB-4B45-A0CF-63550B9D99C0}"/>
              </a:ext>
            </a:extLst>
          </p:cNvPr>
          <p:cNvSpPr/>
          <p:nvPr/>
        </p:nvSpPr>
        <p:spPr>
          <a:xfrm>
            <a:off x="0" y="0"/>
            <a:ext cx="12188826" cy="1325563"/>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 name="Title 1">
            <a:extLst>
              <a:ext uri="{FF2B5EF4-FFF2-40B4-BE49-F238E27FC236}">
                <a16:creationId xmlns:a16="http://schemas.microsoft.com/office/drawing/2014/main" id="{AD355B47-619C-834B-91DA-98FCC1E47F25}"/>
              </a:ext>
            </a:extLst>
          </p:cNvPr>
          <p:cNvSpPr txBox="1">
            <a:spLocks/>
          </p:cNvSpPr>
          <p:nvPr/>
        </p:nvSpPr>
        <p:spPr>
          <a:xfrm>
            <a:off x="100968" y="81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a:solidFill>
                  <a:schemeClr val="bg1"/>
                </a:solidFill>
                <a:cs typeface="Calibri Light"/>
              </a:rPr>
              <a:t>EXAMPLES OF GOOD REVIEWS</a:t>
            </a:r>
          </a:p>
        </p:txBody>
      </p:sp>
      <p:pic>
        <p:nvPicPr>
          <p:cNvPr id="6" name="Picture 5" descr="A close up of a sign&#10;&#10;Description automatically generated">
            <a:extLst>
              <a:ext uri="{FF2B5EF4-FFF2-40B4-BE49-F238E27FC236}">
                <a16:creationId xmlns:a16="http://schemas.microsoft.com/office/drawing/2014/main" id="{B46BB069-78C0-8845-8EC7-1EDBEA8E31B8}"/>
              </a:ext>
            </a:extLst>
          </p:cNvPr>
          <p:cNvPicPr>
            <a:picLocks noChangeAspect="1"/>
          </p:cNvPicPr>
          <p:nvPr/>
        </p:nvPicPr>
        <p:blipFill>
          <a:blip r:embed="rId3"/>
          <a:stretch>
            <a:fillRect/>
          </a:stretch>
        </p:blipFill>
        <p:spPr>
          <a:xfrm>
            <a:off x="10930176" y="109101"/>
            <a:ext cx="1157049" cy="1157049"/>
          </a:xfrm>
          <a:prstGeom prst="rect">
            <a:avLst/>
          </a:prstGeom>
        </p:spPr>
      </p:pic>
      <p:sp>
        <p:nvSpPr>
          <p:cNvPr id="8" name="TextBox 7">
            <a:extLst>
              <a:ext uri="{FF2B5EF4-FFF2-40B4-BE49-F238E27FC236}">
                <a16:creationId xmlns:a16="http://schemas.microsoft.com/office/drawing/2014/main" id="{22DDEF25-F9C9-D04B-84BA-8E16F984A48D}"/>
              </a:ext>
            </a:extLst>
          </p:cNvPr>
          <p:cNvSpPr txBox="1"/>
          <p:nvPr/>
        </p:nvSpPr>
        <p:spPr>
          <a:xfrm>
            <a:off x="1792012" y="1607210"/>
            <a:ext cx="10604939" cy="1323439"/>
          </a:xfrm>
          <a:prstGeom prst="rect">
            <a:avLst/>
          </a:prstGeom>
          <a:noFill/>
        </p:spPr>
        <p:txBody>
          <a:bodyPr wrap="square" rtlCol="0">
            <a:spAutoFit/>
          </a:bodyPr>
          <a:lstStyle/>
          <a:p>
            <a:r>
              <a:rPr lang="en-US" sz="2400"/>
              <a:t>“</a:t>
            </a:r>
            <a:r>
              <a:rPr lang="zh-CN" altLang="en-US" sz="2400"/>
              <a:t>Everything here is just so good! I always try to make sure I get to </a:t>
            </a:r>
            <a:r>
              <a:rPr lang="zh-CN" altLang="en-US" sz="2800" b="1"/>
              <a:t>try a little bit of everything</a:t>
            </a:r>
            <a:r>
              <a:rPr lang="zh-CN" altLang="en-US" sz="2400" b="1"/>
              <a:t>. </a:t>
            </a:r>
            <a:r>
              <a:rPr lang="en-US" altLang="zh-CN" sz="2400" b="1"/>
              <a:t>……</a:t>
            </a:r>
            <a:r>
              <a:rPr lang="zh-CN" altLang="en-US" sz="2400"/>
              <a:t> I really enjoyed the </a:t>
            </a:r>
            <a:r>
              <a:rPr lang="zh-CN" altLang="en-US" sz="2800" b="1"/>
              <a:t>crab legs</a:t>
            </a:r>
            <a:r>
              <a:rPr lang="zh-CN" altLang="en-US" sz="2800"/>
              <a:t>, </a:t>
            </a:r>
            <a:r>
              <a:rPr lang="zh-CN" altLang="en-US" sz="2800" b="1"/>
              <a:t>taco</a:t>
            </a:r>
            <a:r>
              <a:rPr lang="zh-CN" altLang="en-US" sz="2800"/>
              <a:t> </a:t>
            </a:r>
            <a:r>
              <a:rPr lang="zh-CN" altLang="en-US" sz="2800" b="1"/>
              <a:t>station</a:t>
            </a:r>
            <a:r>
              <a:rPr lang="zh-CN" altLang="en-US" sz="2400"/>
              <a:t>.</a:t>
            </a:r>
            <a:r>
              <a:rPr lang="en-US" sz="2400"/>
              <a:t> ”</a:t>
            </a:r>
            <a:endParaRPr lang="zh-CN" altLang="en-US" sz="2400"/>
          </a:p>
          <a:p>
            <a:endParaRPr lang="en-US" sz="2400"/>
          </a:p>
        </p:txBody>
      </p:sp>
      <p:pic>
        <p:nvPicPr>
          <p:cNvPr id="9" name="Graphic 8">
            <a:extLst>
              <a:ext uri="{FF2B5EF4-FFF2-40B4-BE49-F238E27FC236}">
                <a16:creationId xmlns:a16="http://schemas.microsoft.com/office/drawing/2014/main" id="{DE932A2D-EEBD-7047-B14F-7AF7AB9BD5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9382" y="3208489"/>
            <a:ext cx="954108" cy="954108"/>
          </a:xfrm>
          <a:prstGeom prst="rect">
            <a:avLst/>
          </a:prstGeom>
        </p:spPr>
      </p:pic>
      <p:pic>
        <p:nvPicPr>
          <p:cNvPr id="10" name="Graphic 9">
            <a:extLst>
              <a:ext uri="{FF2B5EF4-FFF2-40B4-BE49-F238E27FC236}">
                <a16:creationId xmlns:a16="http://schemas.microsoft.com/office/drawing/2014/main" id="{6BA30F34-25C9-BB49-B6A8-DF88337ED6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813" y="1488849"/>
            <a:ext cx="940677" cy="940677"/>
          </a:xfrm>
          <a:prstGeom prst="rect">
            <a:avLst/>
          </a:prstGeom>
        </p:spPr>
      </p:pic>
      <p:sp>
        <p:nvSpPr>
          <p:cNvPr id="11" name="TextBox 10">
            <a:extLst>
              <a:ext uri="{FF2B5EF4-FFF2-40B4-BE49-F238E27FC236}">
                <a16:creationId xmlns:a16="http://schemas.microsoft.com/office/drawing/2014/main" id="{78CB96F2-A7A4-194F-A5F7-38ACFBFC8DB6}"/>
              </a:ext>
            </a:extLst>
          </p:cNvPr>
          <p:cNvSpPr txBox="1"/>
          <p:nvPr/>
        </p:nvSpPr>
        <p:spPr>
          <a:xfrm>
            <a:off x="1792012" y="3279294"/>
            <a:ext cx="9443544" cy="954107"/>
          </a:xfrm>
          <a:prstGeom prst="rect">
            <a:avLst/>
          </a:prstGeom>
          <a:noFill/>
        </p:spPr>
        <p:txBody>
          <a:bodyPr wrap="square" rtlCol="0">
            <a:spAutoFit/>
          </a:bodyPr>
          <a:lstStyle/>
          <a:p>
            <a:r>
              <a:rPr lang="en-US" sz="2400"/>
              <a:t>“The </a:t>
            </a:r>
            <a:r>
              <a:rPr lang="en-US" sz="2800" b="1"/>
              <a:t>brisket</a:t>
            </a:r>
            <a:r>
              <a:rPr lang="en-US" sz="2400"/>
              <a:t> was better than most BBQ restaurants in town and the </a:t>
            </a:r>
            <a:r>
              <a:rPr lang="en-US" sz="2400" b="1"/>
              <a:t>rib </a:t>
            </a:r>
            <a:r>
              <a:rPr lang="en-US" sz="2800" b="1"/>
              <a:t>eye steak</a:t>
            </a:r>
            <a:r>
              <a:rPr lang="en-US" sz="2800"/>
              <a:t> </a:t>
            </a:r>
            <a:r>
              <a:rPr lang="en-US" sz="2400"/>
              <a:t>was cooked to a perfect medium rare.”</a:t>
            </a:r>
          </a:p>
        </p:txBody>
      </p:sp>
      <p:sp>
        <p:nvSpPr>
          <p:cNvPr id="12" name="TextBox 11">
            <a:extLst>
              <a:ext uri="{FF2B5EF4-FFF2-40B4-BE49-F238E27FC236}">
                <a16:creationId xmlns:a16="http://schemas.microsoft.com/office/drawing/2014/main" id="{29293BAF-D9A1-7E4C-B5FA-FCA4E80FB96C}"/>
              </a:ext>
            </a:extLst>
          </p:cNvPr>
          <p:cNvSpPr txBox="1"/>
          <p:nvPr/>
        </p:nvSpPr>
        <p:spPr>
          <a:xfrm>
            <a:off x="1792012" y="4877141"/>
            <a:ext cx="9969064" cy="1323439"/>
          </a:xfrm>
          <a:prstGeom prst="rect">
            <a:avLst/>
          </a:prstGeom>
          <a:noFill/>
        </p:spPr>
        <p:txBody>
          <a:bodyPr wrap="square" rtlCol="0">
            <a:spAutoFit/>
          </a:bodyPr>
          <a:lstStyle/>
          <a:p>
            <a:r>
              <a:rPr lang="en-US" sz="2400"/>
              <a:t>“From the main dishes like the Chinese dishes, Thai dishes, Japanese dishes, Italian, </a:t>
            </a:r>
            <a:r>
              <a:rPr lang="en-US" sz="2800" b="1"/>
              <a:t>dim sum</a:t>
            </a:r>
            <a:r>
              <a:rPr lang="en-US" sz="2800"/>
              <a:t>, </a:t>
            </a:r>
            <a:r>
              <a:rPr lang="en-US" sz="2800" b="1"/>
              <a:t>beef ribs, prime rib, seafood to the desserts</a:t>
            </a:r>
            <a:r>
              <a:rPr lang="en-US" altLang="zh-CN" sz="2400" b="1"/>
              <a:t>……</a:t>
            </a:r>
            <a:r>
              <a:rPr lang="en-US" sz="2400"/>
              <a:t>.  I believe the </a:t>
            </a:r>
            <a:r>
              <a:rPr lang="en-US" sz="2800" b="1"/>
              <a:t>quality and selection </a:t>
            </a:r>
            <a:r>
              <a:rPr lang="en-US" sz="2400"/>
              <a:t>is worth the price!”</a:t>
            </a:r>
          </a:p>
        </p:txBody>
      </p:sp>
      <p:pic>
        <p:nvPicPr>
          <p:cNvPr id="13" name="Graphic 12">
            <a:extLst>
              <a:ext uri="{FF2B5EF4-FFF2-40B4-BE49-F238E27FC236}">
                <a16:creationId xmlns:a16="http://schemas.microsoft.com/office/drawing/2014/main" id="{C7F056C0-143C-094D-BBF2-5DA6D6DF9C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813" y="5061807"/>
            <a:ext cx="954108" cy="954108"/>
          </a:xfrm>
          <a:prstGeom prst="rect">
            <a:avLst/>
          </a:prstGeom>
        </p:spPr>
      </p:pic>
    </p:spTree>
    <p:extLst>
      <p:ext uri="{BB962C8B-B14F-4D97-AF65-F5344CB8AC3E}">
        <p14:creationId xmlns:p14="http://schemas.microsoft.com/office/powerpoint/2010/main" val="231994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4985824-9058-0A48-AAC9-8A62C79B540A}"/>
              </a:ext>
            </a:extLst>
          </p:cNvPr>
          <p:cNvSpPr/>
          <p:nvPr/>
        </p:nvSpPr>
        <p:spPr>
          <a:xfrm>
            <a:off x="0" y="0"/>
            <a:ext cx="12188826" cy="1325563"/>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 name="Title 1">
            <a:extLst>
              <a:ext uri="{FF2B5EF4-FFF2-40B4-BE49-F238E27FC236}">
                <a16:creationId xmlns:a16="http://schemas.microsoft.com/office/drawing/2014/main" id="{E13C2AEF-A239-CA48-8EAD-563E280C5054}"/>
              </a:ext>
            </a:extLst>
          </p:cNvPr>
          <p:cNvSpPr txBox="1">
            <a:spLocks/>
          </p:cNvSpPr>
          <p:nvPr/>
        </p:nvSpPr>
        <p:spPr>
          <a:xfrm>
            <a:off x="100968" y="81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a:solidFill>
                  <a:schemeClr val="bg1"/>
                </a:solidFill>
                <a:cs typeface="Calibri Light"/>
              </a:rPr>
              <a:t>POOR REVIEWS WORDCLOUD</a:t>
            </a:r>
          </a:p>
        </p:txBody>
      </p:sp>
      <p:pic>
        <p:nvPicPr>
          <p:cNvPr id="8" name="Picture 7" descr="A close up of a sign&#10;&#10;Description automatically generated">
            <a:extLst>
              <a:ext uri="{FF2B5EF4-FFF2-40B4-BE49-F238E27FC236}">
                <a16:creationId xmlns:a16="http://schemas.microsoft.com/office/drawing/2014/main" id="{22985AAA-BEE4-AD4A-B093-63440E7AE847}"/>
              </a:ext>
            </a:extLst>
          </p:cNvPr>
          <p:cNvPicPr>
            <a:picLocks noChangeAspect="1"/>
          </p:cNvPicPr>
          <p:nvPr/>
        </p:nvPicPr>
        <p:blipFill>
          <a:blip r:embed="rId3"/>
          <a:stretch>
            <a:fillRect/>
          </a:stretch>
        </p:blipFill>
        <p:spPr>
          <a:xfrm>
            <a:off x="10930176" y="109101"/>
            <a:ext cx="1157049" cy="1157049"/>
          </a:xfrm>
          <a:prstGeom prst="rect">
            <a:avLst/>
          </a:prstGeom>
        </p:spPr>
      </p:pic>
      <p:pic>
        <p:nvPicPr>
          <p:cNvPr id="11" name="Picture 10">
            <a:extLst>
              <a:ext uri="{FF2B5EF4-FFF2-40B4-BE49-F238E27FC236}">
                <a16:creationId xmlns:a16="http://schemas.microsoft.com/office/drawing/2014/main" id="{9A2FC024-A61F-0E4A-AD2F-71D1217EAE08}"/>
              </a:ext>
            </a:extLst>
          </p:cNvPr>
          <p:cNvPicPr>
            <a:picLocks noChangeAspect="1"/>
          </p:cNvPicPr>
          <p:nvPr/>
        </p:nvPicPr>
        <p:blipFill>
          <a:blip r:embed="rId4"/>
          <a:stretch>
            <a:fillRect/>
          </a:stretch>
        </p:blipFill>
        <p:spPr>
          <a:xfrm>
            <a:off x="288072" y="1434665"/>
            <a:ext cx="11220628" cy="5162494"/>
          </a:xfrm>
          <a:prstGeom prst="rect">
            <a:avLst/>
          </a:prstGeom>
        </p:spPr>
      </p:pic>
    </p:spTree>
    <p:extLst>
      <p:ext uri="{BB962C8B-B14F-4D97-AF65-F5344CB8AC3E}">
        <p14:creationId xmlns:p14="http://schemas.microsoft.com/office/powerpoint/2010/main" val="3551048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204747-5EAB-4B45-A0CF-63550B9D99C0}"/>
              </a:ext>
            </a:extLst>
          </p:cNvPr>
          <p:cNvSpPr/>
          <p:nvPr/>
        </p:nvSpPr>
        <p:spPr>
          <a:xfrm>
            <a:off x="0" y="0"/>
            <a:ext cx="12188826" cy="1325563"/>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 name="Title 1">
            <a:extLst>
              <a:ext uri="{FF2B5EF4-FFF2-40B4-BE49-F238E27FC236}">
                <a16:creationId xmlns:a16="http://schemas.microsoft.com/office/drawing/2014/main" id="{AD355B47-619C-834B-91DA-98FCC1E47F25}"/>
              </a:ext>
            </a:extLst>
          </p:cNvPr>
          <p:cNvSpPr txBox="1">
            <a:spLocks/>
          </p:cNvSpPr>
          <p:nvPr/>
        </p:nvSpPr>
        <p:spPr>
          <a:xfrm>
            <a:off x="100968" y="81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a:solidFill>
                  <a:schemeClr val="bg1"/>
                </a:solidFill>
                <a:cs typeface="Calibri Light"/>
              </a:rPr>
              <a:t>EXAMPLES OF </a:t>
            </a:r>
            <a:r>
              <a:rPr lang="en-US" altLang="zh-CN" sz="4800" b="1">
                <a:solidFill>
                  <a:schemeClr val="bg1"/>
                </a:solidFill>
                <a:cs typeface="Calibri Light"/>
              </a:rPr>
              <a:t>POOR</a:t>
            </a:r>
            <a:r>
              <a:rPr lang="en-US" sz="4800" b="1">
                <a:solidFill>
                  <a:schemeClr val="bg1"/>
                </a:solidFill>
                <a:cs typeface="Calibri Light"/>
              </a:rPr>
              <a:t> REVIEWS</a:t>
            </a:r>
          </a:p>
        </p:txBody>
      </p:sp>
      <p:pic>
        <p:nvPicPr>
          <p:cNvPr id="6" name="Picture 5" descr="A close up of a sign&#10;&#10;Description automatically generated">
            <a:extLst>
              <a:ext uri="{FF2B5EF4-FFF2-40B4-BE49-F238E27FC236}">
                <a16:creationId xmlns:a16="http://schemas.microsoft.com/office/drawing/2014/main" id="{B46BB069-78C0-8845-8EC7-1EDBEA8E31B8}"/>
              </a:ext>
            </a:extLst>
          </p:cNvPr>
          <p:cNvPicPr>
            <a:picLocks noChangeAspect="1"/>
          </p:cNvPicPr>
          <p:nvPr/>
        </p:nvPicPr>
        <p:blipFill>
          <a:blip r:embed="rId3"/>
          <a:stretch>
            <a:fillRect/>
          </a:stretch>
        </p:blipFill>
        <p:spPr>
          <a:xfrm>
            <a:off x="10930176" y="109101"/>
            <a:ext cx="1157049" cy="1157049"/>
          </a:xfrm>
          <a:prstGeom prst="rect">
            <a:avLst/>
          </a:prstGeom>
        </p:spPr>
      </p:pic>
      <p:sp>
        <p:nvSpPr>
          <p:cNvPr id="8" name="TextBox 7">
            <a:extLst>
              <a:ext uri="{FF2B5EF4-FFF2-40B4-BE49-F238E27FC236}">
                <a16:creationId xmlns:a16="http://schemas.microsoft.com/office/drawing/2014/main" id="{22DDEF25-F9C9-D04B-84BA-8E16F984A48D}"/>
              </a:ext>
            </a:extLst>
          </p:cNvPr>
          <p:cNvSpPr txBox="1"/>
          <p:nvPr/>
        </p:nvSpPr>
        <p:spPr>
          <a:xfrm>
            <a:off x="1625762" y="1636874"/>
            <a:ext cx="10604939" cy="954107"/>
          </a:xfrm>
          <a:prstGeom prst="rect">
            <a:avLst/>
          </a:prstGeom>
          <a:noFill/>
        </p:spPr>
        <p:txBody>
          <a:bodyPr wrap="square" rtlCol="0">
            <a:spAutoFit/>
          </a:bodyPr>
          <a:lstStyle/>
          <a:p>
            <a:r>
              <a:rPr lang="en-US" sz="2400">
                <a:latin typeface="Calibri" panose="020F0502020204030204" pitchFamily="34" charset="0"/>
                <a:cs typeface="Calibri" panose="020F0502020204030204" pitchFamily="34" charset="0"/>
              </a:rPr>
              <a:t>“</a:t>
            </a:r>
            <a:r>
              <a:rPr lang="zh-CN" altLang="en-US" sz="2800" b="1">
                <a:latin typeface="Calibri" panose="020F0502020204030204" pitchFamily="34" charset="0"/>
                <a:cs typeface="Calibri" panose="020F0502020204030204" pitchFamily="34" charset="0"/>
              </a:rPr>
              <a:t>Not a fan of the service or the management</a:t>
            </a:r>
            <a:r>
              <a:rPr lang="zh-CN" altLang="en-US" sz="2400">
                <a:latin typeface="Calibri" panose="020F0502020204030204" pitchFamily="34" charset="0"/>
                <a:cs typeface="Calibri" panose="020F0502020204030204" pitchFamily="34" charset="0"/>
              </a:rPr>
              <a:t>. </a:t>
            </a:r>
            <a:r>
              <a:rPr lang="en-US" altLang="zh-CN" sz="2400">
                <a:latin typeface="Calibri" panose="020F0502020204030204" pitchFamily="34" charset="0"/>
                <a:cs typeface="Calibri" panose="020F0502020204030204" pitchFamily="34" charset="0"/>
              </a:rPr>
              <a:t>……</a:t>
            </a:r>
            <a:r>
              <a:rPr lang="zh-CN" altLang="en-US" sz="2400">
                <a:latin typeface="Calibri" panose="020F0502020204030204" pitchFamily="34" charset="0"/>
                <a:cs typeface="Calibri" panose="020F0502020204030204" pitchFamily="34" charset="0"/>
              </a:rPr>
              <a:t>they will be </a:t>
            </a:r>
            <a:r>
              <a:rPr lang="zh-CN" altLang="en-US" sz="2400" b="1">
                <a:latin typeface="Calibri" panose="020F0502020204030204" pitchFamily="34" charset="0"/>
                <a:cs typeface="Calibri" panose="020F0502020204030204" pitchFamily="34" charset="0"/>
              </a:rPr>
              <a:t>slow</a:t>
            </a:r>
            <a:r>
              <a:rPr lang="zh-CN" altLang="en-US" sz="2400">
                <a:latin typeface="Calibri" panose="020F0502020204030204" pitchFamily="34" charset="0"/>
                <a:cs typeface="Calibri" panose="020F0502020204030204" pitchFamily="34" charset="0"/>
              </a:rPr>
              <a:t> to keep your glass topped up. Also, the </a:t>
            </a:r>
            <a:r>
              <a:rPr lang="zh-CN" altLang="en-US" sz="2800" b="1">
                <a:latin typeface="Calibri" panose="020F0502020204030204" pitchFamily="34" charset="0"/>
                <a:cs typeface="Calibri" panose="020F0502020204030204" pitchFamily="34" charset="0"/>
              </a:rPr>
              <a:t>music is HORRIBLE and too loud</a:t>
            </a:r>
            <a:r>
              <a:rPr lang="zh-CN" altLang="en-US" sz="2400">
                <a:latin typeface="Calibri" panose="020F0502020204030204" pitchFamily="34" charset="0"/>
                <a:cs typeface="Calibri" panose="020F0502020204030204" pitchFamily="34" charset="0"/>
              </a:rPr>
              <a:t>. </a:t>
            </a:r>
            <a:r>
              <a:rPr lang="en-US" sz="2400">
                <a:latin typeface="Calibri" panose="020F0502020204030204" pitchFamily="34" charset="0"/>
                <a:cs typeface="Calibri" panose="020F0502020204030204" pitchFamily="34" charset="0"/>
              </a:rPr>
              <a:t>”</a:t>
            </a:r>
          </a:p>
        </p:txBody>
      </p:sp>
      <p:pic>
        <p:nvPicPr>
          <p:cNvPr id="9" name="Graphic 8">
            <a:extLst>
              <a:ext uri="{FF2B5EF4-FFF2-40B4-BE49-F238E27FC236}">
                <a16:creationId xmlns:a16="http://schemas.microsoft.com/office/drawing/2014/main" id="{DE932A2D-EEBD-7047-B14F-7AF7AB9BD5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5577" y="3028991"/>
            <a:ext cx="954108" cy="954108"/>
          </a:xfrm>
          <a:prstGeom prst="rect">
            <a:avLst/>
          </a:prstGeom>
        </p:spPr>
      </p:pic>
      <p:pic>
        <p:nvPicPr>
          <p:cNvPr id="10" name="Graphic 9">
            <a:extLst>
              <a:ext uri="{FF2B5EF4-FFF2-40B4-BE49-F238E27FC236}">
                <a16:creationId xmlns:a16="http://schemas.microsoft.com/office/drawing/2014/main" id="{6BA30F34-25C9-BB49-B6A8-DF88337ED6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3132" y="1603736"/>
            <a:ext cx="940677" cy="940677"/>
          </a:xfrm>
          <a:prstGeom prst="rect">
            <a:avLst/>
          </a:prstGeom>
        </p:spPr>
      </p:pic>
      <p:sp>
        <p:nvSpPr>
          <p:cNvPr id="11" name="TextBox 10">
            <a:extLst>
              <a:ext uri="{FF2B5EF4-FFF2-40B4-BE49-F238E27FC236}">
                <a16:creationId xmlns:a16="http://schemas.microsoft.com/office/drawing/2014/main" id="{78CB96F2-A7A4-194F-A5F7-38ACFBFC8DB6}"/>
              </a:ext>
            </a:extLst>
          </p:cNvPr>
          <p:cNvSpPr txBox="1"/>
          <p:nvPr/>
        </p:nvSpPr>
        <p:spPr>
          <a:xfrm>
            <a:off x="1625762" y="2817837"/>
            <a:ext cx="9443544" cy="1384995"/>
          </a:xfrm>
          <a:prstGeom prst="rect">
            <a:avLst/>
          </a:prstGeom>
          <a:noFill/>
        </p:spPr>
        <p:txBody>
          <a:bodyPr wrap="square" rtlCol="0">
            <a:spAutoFit/>
          </a:bodyPr>
          <a:lstStyle/>
          <a:p>
            <a:r>
              <a:rPr lang="en-US" sz="2400"/>
              <a:t>“First of all, their </a:t>
            </a:r>
            <a:r>
              <a:rPr lang="en-US" sz="2800" b="1"/>
              <a:t>wait system sucks</a:t>
            </a:r>
            <a:r>
              <a:rPr lang="en-US" sz="2400"/>
              <a:t>. Their </a:t>
            </a:r>
            <a:r>
              <a:rPr lang="en-US" sz="2800" b="1"/>
              <a:t>automated kiosks are a joke</a:t>
            </a:r>
            <a:r>
              <a:rPr lang="en-US" sz="2400"/>
              <a:t>. And with the amount of </a:t>
            </a:r>
            <a:r>
              <a:rPr lang="en-US" sz="2400" err="1"/>
              <a:t>ppl</a:t>
            </a:r>
            <a:r>
              <a:rPr lang="en-US" sz="2400"/>
              <a:t> they are getting, I'm not surprised that the </a:t>
            </a:r>
            <a:r>
              <a:rPr lang="en-US" sz="2800" b="1"/>
              <a:t>system is not working</a:t>
            </a:r>
            <a:r>
              <a:rPr lang="en-US" sz="2400"/>
              <a:t>.”</a:t>
            </a:r>
          </a:p>
        </p:txBody>
      </p:sp>
      <p:sp>
        <p:nvSpPr>
          <p:cNvPr id="12" name="TextBox 11">
            <a:extLst>
              <a:ext uri="{FF2B5EF4-FFF2-40B4-BE49-F238E27FC236}">
                <a16:creationId xmlns:a16="http://schemas.microsoft.com/office/drawing/2014/main" id="{29293BAF-D9A1-7E4C-B5FA-FCA4E80FB96C}"/>
              </a:ext>
            </a:extLst>
          </p:cNvPr>
          <p:cNvSpPr txBox="1"/>
          <p:nvPr/>
        </p:nvSpPr>
        <p:spPr>
          <a:xfrm>
            <a:off x="1625762" y="5672176"/>
            <a:ext cx="9969064" cy="892552"/>
          </a:xfrm>
          <a:prstGeom prst="rect">
            <a:avLst/>
          </a:prstGeom>
          <a:noFill/>
        </p:spPr>
        <p:txBody>
          <a:bodyPr wrap="square" rtlCol="0">
            <a:spAutoFit/>
          </a:bodyPr>
          <a:lstStyle/>
          <a:p>
            <a:r>
              <a:rPr lang="en-US" sz="2400"/>
              <a:t>“</a:t>
            </a:r>
            <a:r>
              <a:rPr lang="en-US" altLang="zh-CN" sz="2400"/>
              <a:t>…….</a:t>
            </a:r>
            <a:r>
              <a:rPr lang="en-US" sz="2400"/>
              <a:t> This place </a:t>
            </a:r>
            <a:r>
              <a:rPr lang="en-US" sz="2800" b="1"/>
              <a:t>can't hold a candle to Wicked Spoon</a:t>
            </a:r>
            <a:r>
              <a:rPr lang="en-US" sz="2400"/>
              <a:t>. I think even the buffet at the Wynn is better…</a:t>
            </a:r>
            <a:r>
              <a:rPr lang="en-US" altLang="zh-CN" sz="2400"/>
              <a:t>….</a:t>
            </a:r>
            <a:r>
              <a:rPr lang="en-US" sz="2400"/>
              <a:t>”</a:t>
            </a:r>
          </a:p>
        </p:txBody>
      </p:sp>
      <p:pic>
        <p:nvPicPr>
          <p:cNvPr id="13" name="Graphic 12">
            <a:extLst>
              <a:ext uri="{FF2B5EF4-FFF2-40B4-BE49-F238E27FC236}">
                <a16:creationId xmlns:a16="http://schemas.microsoft.com/office/drawing/2014/main" id="{C7F056C0-143C-094D-BBF2-5DA6D6DF9C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701" y="4410746"/>
            <a:ext cx="954108" cy="954108"/>
          </a:xfrm>
          <a:prstGeom prst="rect">
            <a:avLst/>
          </a:prstGeom>
        </p:spPr>
      </p:pic>
      <p:pic>
        <p:nvPicPr>
          <p:cNvPr id="16" name="Graphic 15">
            <a:extLst>
              <a:ext uri="{FF2B5EF4-FFF2-40B4-BE49-F238E27FC236}">
                <a16:creationId xmlns:a16="http://schemas.microsoft.com/office/drawing/2014/main" id="{BB210594-79DD-8D40-BE82-17ABE8D2D4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9701" y="5624345"/>
            <a:ext cx="954108" cy="954108"/>
          </a:xfrm>
          <a:prstGeom prst="rect">
            <a:avLst/>
          </a:prstGeom>
        </p:spPr>
      </p:pic>
      <p:sp>
        <p:nvSpPr>
          <p:cNvPr id="17" name="TextBox 16">
            <a:extLst>
              <a:ext uri="{FF2B5EF4-FFF2-40B4-BE49-F238E27FC236}">
                <a16:creationId xmlns:a16="http://schemas.microsoft.com/office/drawing/2014/main" id="{69850F11-CAAE-7943-BCBA-A10CEBC59ED9}"/>
              </a:ext>
            </a:extLst>
          </p:cNvPr>
          <p:cNvSpPr txBox="1"/>
          <p:nvPr/>
        </p:nvSpPr>
        <p:spPr>
          <a:xfrm>
            <a:off x="1625762" y="4460450"/>
            <a:ext cx="9969064" cy="954107"/>
          </a:xfrm>
          <a:prstGeom prst="rect">
            <a:avLst/>
          </a:prstGeom>
          <a:noFill/>
        </p:spPr>
        <p:txBody>
          <a:bodyPr wrap="square" rtlCol="0">
            <a:spAutoFit/>
          </a:bodyPr>
          <a:lstStyle/>
          <a:p>
            <a:r>
              <a:rPr lang="en-US" sz="2400"/>
              <a:t>“This place is </a:t>
            </a:r>
            <a:r>
              <a:rPr lang="en-US" sz="2800" b="1"/>
              <a:t>over rated</a:t>
            </a:r>
            <a:r>
              <a:rPr lang="en-US" altLang="zh-CN" sz="2400"/>
              <a:t>…</a:t>
            </a:r>
            <a:r>
              <a:rPr lang="zh-CN" altLang="en-US" sz="2400"/>
              <a:t> </a:t>
            </a:r>
            <a:r>
              <a:rPr lang="en-US" altLang="zh-CN" sz="2400"/>
              <a:t>the</a:t>
            </a:r>
            <a:r>
              <a:rPr lang="zh-CN" altLang="en-US" sz="2400"/>
              <a:t> </a:t>
            </a:r>
            <a:r>
              <a:rPr lang="en-US" altLang="zh-CN" sz="2400"/>
              <a:t>food</a:t>
            </a:r>
            <a:r>
              <a:rPr lang="en-US" sz="2400"/>
              <a:t> made most of the people in our party run to the restroom (</a:t>
            </a:r>
            <a:r>
              <a:rPr lang="en-US" sz="2800" b="1"/>
              <a:t>food poisoning</a:t>
            </a:r>
            <a:r>
              <a:rPr lang="en-US" sz="2400"/>
              <a:t>, </a:t>
            </a:r>
            <a:r>
              <a:rPr lang="en-US" sz="2400" err="1"/>
              <a:t>ahhhh</a:t>
            </a:r>
            <a:r>
              <a:rPr lang="en-US" sz="2400"/>
              <a:t>). All for $55, what a </a:t>
            </a:r>
            <a:r>
              <a:rPr lang="en-US" sz="2800" b="1"/>
              <a:t>bargain? Not</a:t>
            </a:r>
            <a:r>
              <a:rPr lang="en-US" sz="2400"/>
              <a:t>. </a:t>
            </a:r>
          </a:p>
        </p:txBody>
      </p:sp>
    </p:spTree>
    <p:extLst>
      <p:ext uri="{BB962C8B-B14F-4D97-AF65-F5344CB8AC3E}">
        <p14:creationId xmlns:p14="http://schemas.microsoft.com/office/powerpoint/2010/main" val="191550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indoor, building, table, floor&#10;&#10;Description automatically generated">
            <a:extLst>
              <a:ext uri="{FF2B5EF4-FFF2-40B4-BE49-F238E27FC236}">
                <a16:creationId xmlns:a16="http://schemas.microsoft.com/office/drawing/2014/main" id="{7A2CAEE0-BDB1-994F-8E9A-B73F2517B351}"/>
              </a:ext>
            </a:extLst>
          </p:cNvPr>
          <p:cNvPicPr>
            <a:picLocks noChangeAspect="1"/>
          </p:cNvPicPr>
          <p:nvPr/>
        </p:nvPicPr>
        <p:blipFill rotWithShape="1">
          <a:blip r:embed="rId3"/>
          <a:srcRect/>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7E4A10BD-3573-1548-91C8-69500CB0E1C1}"/>
              </a:ext>
            </a:extLst>
          </p:cNvPr>
          <p:cNvSpPr/>
          <p:nvPr/>
        </p:nvSpPr>
        <p:spPr>
          <a:xfrm>
            <a:off x="-514865" y="-586946"/>
            <a:ext cx="13221729" cy="8031892"/>
          </a:xfrm>
          <a:prstGeom prst="rect">
            <a:avLst/>
          </a:prstGeom>
          <a:solidFill>
            <a:schemeClr val="tx1">
              <a:lumMod val="95000"/>
              <a:lumOff val="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AE2190C-E707-B748-B952-50FB09883AEF}"/>
              </a:ext>
            </a:extLst>
          </p:cNvPr>
          <p:cNvSpPr txBox="1"/>
          <p:nvPr/>
        </p:nvSpPr>
        <p:spPr>
          <a:xfrm>
            <a:off x="4288681" y="2151727"/>
            <a:ext cx="8748584" cy="2554545"/>
          </a:xfrm>
          <a:prstGeom prst="rect">
            <a:avLst/>
          </a:prstGeom>
          <a:noFill/>
        </p:spPr>
        <p:txBody>
          <a:bodyPr wrap="square" rtlCol="0">
            <a:spAutoFit/>
          </a:bodyPr>
          <a:lstStyle/>
          <a:p>
            <a:r>
              <a:rPr lang="en-US" altLang="zh-CN" sz="8000" b="1">
                <a:solidFill>
                  <a:schemeClr val="bg1"/>
                </a:solidFill>
                <a:cs typeface="Calibri Light"/>
              </a:rPr>
              <a:t>WICKED SPOON REVIEW ANALYSIS</a:t>
            </a:r>
            <a:endParaRPr lang="en-US" sz="8000" b="1">
              <a:solidFill>
                <a:schemeClr val="bg1"/>
              </a:solidFill>
            </a:endParaRPr>
          </a:p>
        </p:txBody>
      </p:sp>
      <p:sp>
        <p:nvSpPr>
          <p:cNvPr id="18" name="Rectangle 17">
            <a:extLst>
              <a:ext uri="{FF2B5EF4-FFF2-40B4-BE49-F238E27FC236}">
                <a16:creationId xmlns:a16="http://schemas.microsoft.com/office/drawing/2014/main" id="{A9282AB1-0570-414D-8F65-D68057256C05}"/>
              </a:ext>
            </a:extLst>
          </p:cNvPr>
          <p:cNvSpPr/>
          <p:nvPr/>
        </p:nvSpPr>
        <p:spPr>
          <a:xfrm>
            <a:off x="3992981" y="1514044"/>
            <a:ext cx="52242" cy="3880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4949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8D366F-FB49-394F-80F7-A6594C3271A6}"/>
              </a:ext>
            </a:extLst>
          </p:cNvPr>
          <p:cNvSpPr/>
          <p:nvPr/>
        </p:nvSpPr>
        <p:spPr>
          <a:xfrm>
            <a:off x="0" y="0"/>
            <a:ext cx="12188826" cy="1325563"/>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 name="Title 1">
            <a:extLst>
              <a:ext uri="{FF2B5EF4-FFF2-40B4-BE49-F238E27FC236}">
                <a16:creationId xmlns:a16="http://schemas.microsoft.com/office/drawing/2014/main" id="{D244BA40-8F24-5F46-9BBA-7D810E634316}"/>
              </a:ext>
            </a:extLst>
          </p:cNvPr>
          <p:cNvSpPr txBox="1">
            <a:spLocks/>
          </p:cNvSpPr>
          <p:nvPr/>
        </p:nvSpPr>
        <p:spPr>
          <a:xfrm>
            <a:off x="100968" y="81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a:solidFill>
                  <a:schemeClr val="bg1"/>
                </a:solidFill>
                <a:cs typeface="Calibri Light"/>
              </a:rPr>
              <a:t>GOOD REVIEWS WORDCLOUD</a:t>
            </a:r>
          </a:p>
        </p:txBody>
      </p:sp>
      <p:pic>
        <p:nvPicPr>
          <p:cNvPr id="13" name="Picture 12" descr="A close up of a sign&#10;&#10;Description automatically generated">
            <a:extLst>
              <a:ext uri="{FF2B5EF4-FFF2-40B4-BE49-F238E27FC236}">
                <a16:creationId xmlns:a16="http://schemas.microsoft.com/office/drawing/2014/main" id="{6A2A02D0-9FA6-0540-8B19-4F62E39EFC24}"/>
              </a:ext>
            </a:extLst>
          </p:cNvPr>
          <p:cNvPicPr>
            <a:picLocks noChangeAspect="1"/>
          </p:cNvPicPr>
          <p:nvPr/>
        </p:nvPicPr>
        <p:blipFill>
          <a:blip r:embed="rId3"/>
          <a:stretch>
            <a:fillRect/>
          </a:stretch>
        </p:blipFill>
        <p:spPr>
          <a:xfrm>
            <a:off x="10930176" y="109101"/>
            <a:ext cx="1157049" cy="1157049"/>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DA841152-20F6-1446-99D5-3E2139AD1745}"/>
              </a:ext>
            </a:extLst>
          </p:cNvPr>
          <p:cNvPicPr>
            <a:picLocks noChangeAspect="1"/>
          </p:cNvPicPr>
          <p:nvPr/>
        </p:nvPicPr>
        <p:blipFill>
          <a:blip r:embed="rId4"/>
          <a:stretch>
            <a:fillRect/>
          </a:stretch>
        </p:blipFill>
        <p:spPr>
          <a:xfrm>
            <a:off x="592616" y="1744907"/>
            <a:ext cx="11003594" cy="4583680"/>
          </a:xfrm>
          <a:prstGeom prst="rect">
            <a:avLst/>
          </a:prstGeom>
        </p:spPr>
      </p:pic>
    </p:spTree>
    <p:extLst>
      <p:ext uri="{BB962C8B-B14F-4D97-AF65-F5344CB8AC3E}">
        <p14:creationId xmlns:p14="http://schemas.microsoft.com/office/powerpoint/2010/main" val="3004928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204747-5EAB-4B45-A0CF-63550B9D99C0}"/>
              </a:ext>
            </a:extLst>
          </p:cNvPr>
          <p:cNvSpPr/>
          <p:nvPr/>
        </p:nvSpPr>
        <p:spPr>
          <a:xfrm>
            <a:off x="0" y="0"/>
            <a:ext cx="12188826" cy="1325563"/>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 name="Title 1">
            <a:extLst>
              <a:ext uri="{FF2B5EF4-FFF2-40B4-BE49-F238E27FC236}">
                <a16:creationId xmlns:a16="http://schemas.microsoft.com/office/drawing/2014/main" id="{AD355B47-619C-834B-91DA-98FCC1E47F25}"/>
              </a:ext>
            </a:extLst>
          </p:cNvPr>
          <p:cNvSpPr txBox="1">
            <a:spLocks/>
          </p:cNvSpPr>
          <p:nvPr/>
        </p:nvSpPr>
        <p:spPr>
          <a:xfrm>
            <a:off x="100968" y="81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a:solidFill>
                  <a:schemeClr val="bg1"/>
                </a:solidFill>
                <a:cs typeface="Calibri Light"/>
              </a:rPr>
              <a:t>EXAMPLES OF GOOD REVIEWS</a:t>
            </a:r>
          </a:p>
        </p:txBody>
      </p:sp>
      <p:pic>
        <p:nvPicPr>
          <p:cNvPr id="6" name="Picture 5" descr="A close up of a sign&#10;&#10;Description automatically generated">
            <a:extLst>
              <a:ext uri="{FF2B5EF4-FFF2-40B4-BE49-F238E27FC236}">
                <a16:creationId xmlns:a16="http://schemas.microsoft.com/office/drawing/2014/main" id="{B46BB069-78C0-8845-8EC7-1EDBEA8E31B8}"/>
              </a:ext>
            </a:extLst>
          </p:cNvPr>
          <p:cNvPicPr>
            <a:picLocks noChangeAspect="1"/>
          </p:cNvPicPr>
          <p:nvPr/>
        </p:nvPicPr>
        <p:blipFill>
          <a:blip r:embed="rId3"/>
          <a:stretch>
            <a:fillRect/>
          </a:stretch>
        </p:blipFill>
        <p:spPr>
          <a:xfrm>
            <a:off x="10930176" y="109101"/>
            <a:ext cx="1157049" cy="1157049"/>
          </a:xfrm>
          <a:prstGeom prst="rect">
            <a:avLst/>
          </a:prstGeom>
        </p:spPr>
      </p:pic>
      <p:sp>
        <p:nvSpPr>
          <p:cNvPr id="8" name="TextBox 7">
            <a:extLst>
              <a:ext uri="{FF2B5EF4-FFF2-40B4-BE49-F238E27FC236}">
                <a16:creationId xmlns:a16="http://schemas.microsoft.com/office/drawing/2014/main" id="{22DDEF25-F9C9-D04B-84BA-8E16F984A48D}"/>
              </a:ext>
            </a:extLst>
          </p:cNvPr>
          <p:cNvSpPr txBox="1"/>
          <p:nvPr/>
        </p:nvSpPr>
        <p:spPr>
          <a:xfrm>
            <a:off x="1792012" y="1741402"/>
            <a:ext cx="10604939" cy="1261884"/>
          </a:xfrm>
          <a:prstGeom prst="rect">
            <a:avLst/>
          </a:prstGeom>
          <a:noFill/>
        </p:spPr>
        <p:txBody>
          <a:bodyPr wrap="square" rtlCol="0">
            <a:spAutoFit/>
          </a:bodyPr>
          <a:lstStyle/>
          <a:p>
            <a:r>
              <a:rPr lang="en-US" sz="2400"/>
              <a:t>“Everything was amazing!! We ate at dinner time and the things that I still think about are the </a:t>
            </a:r>
            <a:r>
              <a:rPr lang="en-US" sz="2800" b="1"/>
              <a:t>prime rib</a:t>
            </a:r>
            <a:r>
              <a:rPr lang="en-US" sz="2400"/>
              <a:t>, mac and cheese, </a:t>
            </a:r>
            <a:r>
              <a:rPr lang="en-US" sz="2800" b="1"/>
              <a:t>bone marrow</a:t>
            </a:r>
            <a:r>
              <a:rPr lang="en-US" sz="2400"/>
              <a:t>, fresh baked cookies, and a lot of other desserts.”</a:t>
            </a:r>
          </a:p>
        </p:txBody>
      </p:sp>
      <p:pic>
        <p:nvPicPr>
          <p:cNvPr id="9" name="Graphic 8">
            <a:extLst>
              <a:ext uri="{FF2B5EF4-FFF2-40B4-BE49-F238E27FC236}">
                <a16:creationId xmlns:a16="http://schemas.microsoft.com/office/drawing/2014/main" id="{DE932A2D-EEBD-7047-B14F-7AF7AB9BD5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9382" y="3104343"/>
            <a:ext cx="954108" cy="954108"/>
          </a:xfrm>
          <a:prstGeom prst="rect">
            <a:avLst/>
          </a:prstGeom>
        </p:spPr>
      </p:pic>
      <p:pic>
        <p:nvPicPr>
          <p:cNvPr id="10" name="Graphic 9">
            <a:extLst>
              <a:ext uri="{FF2B5EF4-FFF2-40B4-BE49-F238E27FC236}">
                <a16:creationId xmlns:a16="http://schemas.microsoft.com/office/drawing/2014/main" id="{6BA30F34-25C9-BB49-B6A8-DF88337ED6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813" y="1825895"/>
            <a:ext cx="940677" cy="940677"/>
          </a:xfrm>
          <a:prstGeom prst="rect">
            <a:avLst/>
          </a:prstGeom>
        </p:spPr>
      </p:pic>
      <p:sp>
        <p:nvSpPr>
          <p:cNvPr id="11" name="TextBox 10">
            <a:extLst>
              <a:ext uri="{FF2B5EF4-FFF2-40B4-BE49-F238E27FC236}">
                <a16:creationId xmlns:a16="http://schemas.microsoft.com/office/drawing/2014/main" id="{78CB96F2-A7A4-194F-A5F7-38ACFBFC8DB6}"/>
              </a:ext>
            </a:extLst>
          </p:cNvPr>
          <p:cNvSpPr txBox="1"/>
          <p:nvPr/>
        </p:nvSpPr>
        <p:spPr>
          <a:xfrm>
            <a:off x="1792012" y="3159363"/>
            <a:ext cx="9443544" cy="954107"/>
          </a:xfrm>
          <a:prstGeom prst="rect">
            <a:avLst/>
          </a:prstGeom>
          <a:noFill/>
        </p:spPr>
        <p:txBody>
          <a:bodyPr wrap="square" rtlCol="0">
            <a:spAutoFit/>
          </a:bodyPr>
          <a:lstStyle/>
          <a:p>
            <a:r>
              <a:rPr lang="en-US" sz="2400"/>
              <a:t>“... $35 and for another $10, you can add on </a:t>
            </a:r>
            <a:r>
              <a:rPr lang="en-US" sz="2800" b="1"/>
              <a:t>bottomless champagne, mimosa, and bloody </a:t>
            </a:r>
            <a:r>
              <a:rPr lang="en-US" sz="2800" b="1" err="1"/>
              <a:t>mary</a:t>
            </a:r>
            <a:r>
              <a:rPr lang="en-US" sz="2400" err="1"/>
              <a:t>’s</a:t>
            </a:r>
            <a:r>
              <a:rPr lang="en-US" sz="2400"/>
              <a:t>. ”</a:t>
            </a:r>
          </a:p>
        </p:txBody>
      </p:sp>
      <p:sp>
        <p:nvSpPr>
          <p:cNvPr id="12" name="TextBox 11">
            <a:extLst>
              <a:ext uri="{FF2B5EF4-FFF2-40B4-BE49-F238E27FC236}">
                <a16:creationId xmlns:a16="http://schemas.microsoft.com/office/drawing/2014/main" id="{29293BAF-D9A1-7E4C-B5FA-FCA4E80FB96C}"/>
              </a:ext>
            </a:extLst>
          </p:cNvPr>
          <p:cNvSpPr txBox="1"/>
          <p:nvPr/>
        </p:nvSpPr>
        <p:spPr>
          <a:xfrm>
            <a:off x="1792012" y="4342090"/>
            <a:ext cx="9969064" cy="892552"/>
          </a:xfrm>
          <a:prstGeom prst="rect">
            <a:avLst/>
          </a:prstGeom>
          <a:noFill/>
        </p:spPr>
        <p:txBody>
          <a:bodyPr wrap="square" rtlCol="0">
            <a:spAutoFit/>
          </a:bodyPr>
          <a:lstStyle/>
          <a:p>
            <a:r>
              <a:rPr lang="en-US" sz="2400"/>
              <a:t>“Got a </a:t>
            </a:r>
            <a:r>
              <a:rPr lang="en-US" sz="2800" b="1"/>
              <a:t>buy one get one free coupon </a:t>
            </a:r>
            <a:r>
              <a:rPr lang="en-US" sz="2400"/>
              <a:t>for Wicked Spoon buffet from United Airlines when I was flying into Vegas. ”</a:t>
            </a:r>
          </a:p>
        </p:txBody>
      </p:sp>
      <p:pic>
        <p:nvPicPr>
          <p:cNvPr id="13" name="Graphic 12">
            <a:extLst>
              <a:ext uri="{FF2B5EF4-FFF2-40B4-BE49-F238E27FC236}">
                <a16:creationId xmlns:a16="http://schemas.microsoft.com/office/drawing/2014/main" id="{C7F056C0-143C-094D-BBF2-5DA6D6DF9C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9382" y="4311312"/>
            <a:ext cx="954108" cy="954108"/>
          </a:xfrm>
          <a:prstGeom prst="rect">
            <a:avLst/>
          </a:prstGeom>
        </p:spPr>
      </p:pic>
      <p:pic>
        <p:nvPicPr>
          <p:cNvPr id="14" name="Graphic 13">
            <a:extLst>
              <a:ext uri="{FF2B5EF4-FFF2-40B4-BE49-F238E27FC236}">
                <a16:creationId xmlns:a16="http://schemas.microsoft.com/office/drawing/2014/main" id="{1B8F95BB-16E1-DF4F-9CC7-5E2DB096DF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9382" y="5518281"/>
            <a:ext cx="954108" cy="954108"/>
          </a:xfrm>
          <a:prstGeom prst="rect">
            <a:avLst/>
          </a:prstGeom>
        </p:spPr>
      </p:pic>
      <p:sp>
        <p:nvSpPr>
          <p:cNvPr id="15" name="TextBox 14">
            <a:extLst>
              <a:ext uri="{FF2B5EF4-FFF2-40B4-BE49-F238E27FC236}">
                <a16:creationId xmlns:a16="http://schemas.microsoft.com/office/drawing/2014/main" id="{4E8702BA-96C0-EE42-91DF-F7B7DC1E0C31}"/>
              </a:ext>
            </a:extLst>
          </p:cNvPr>
          <p:cNvSpPr txBox="1"/>
          <p:nvPr/>
        </p:nvSpPr>
        <p:spPr>
          <a:xfrm>
            <a:off x="1792012" y="5573301"/>
            <a:ext cx="9443544" cy="892552"/>
          </a:xfrm>
          <a:prstGeom prst="rect">
            <a:avLst/>
          </a:prstGeom>
          <a:noFill/>
        </p:spPr>
        <p:txBody>
          <a:bodyPr wrap="square" rtlCol="0">
            <a:spAutoFit/>
          </a:bodyPr>
          <a:lstStyle/>
          <a:p>
            <a:r>
              <a:rPr lang="en-US" sz="2400"/>
              <a:t>“Forever fat. The desserts looked </a:t>
            </a:r>
            <a:r>
              <a:rPr lang="en-US" sz="2400" err="1"/>
              <a:t>sooo</a:t>
            </a:r>
            <a:r>
              <a:rPr lang="en-US" sz="2400"/>
              <a:t> good. They had this huge display of </a:t>
            </a:r>
            <a:r>
              <a:rPr lang="en-US" sz="2800" b="1"/>
              <a:t>gelato ice cream with different flavors</a:t>
            </a:r>
            <a:r>
              <a:rPr lang="en-US" sz="2400"/>
              <a:t>. ”</a:t>
            </a:r>
          </a:p>
        </p:txBody>
      </p:sp>
    </p:spTree>
    <p:extLst>
      <p:ext uri="{BB962C8B-B14F-4D97-AF65-F5344CB8AC3E}">
        <p14:creationId xmlns:p14="http://schemas.microsoft.com/office/powerpoint/2010/main" val="244492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6064BC-6819-0D4E-AD96-1333FD9F8CFD}"/>
              </a:ext>
            </a:extLst>
          </p:cNvPr>
          <p:cNvSpPr/>
          <p:nvPr/>
        </p:nvSpPr>
        <p:spPr>
          <a:xfrm>
            <a:off x="3329096" y="4274667"/>
            <a:ext cx="6643077" cy="369333"/>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 name="Rectangle 5">
            <a:extLst>
              <a:ext uri="{FF2B5EF4-FFF2-40B4-BE49-F238E27FC236}">
                <a16:creationId xmlns:a16="http://schemas.microsoft.com/office/drawing/2014/main" id="{783C9583-34C3-684E-B529-E89C4C719503}"/>
              </a:ext>
            </a:extLst>
          </p:cNvPr>
          <p:cNvSpPr/>
          <p:nvPr/>
        </p:nvSpPr>
        <p:spPr>
          <a:xfrm>
            <a:off x="0" y="0"/>
            <a:ext cx="12188826" cy="1325563"/>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 name="Title 1">
            <a:extLst>
              <a:ext uri="{FF2B5EF4-FFF2-40B4-BE49-F238E27FC236}">
                <a16:creationId xmlns:a16="http://schemas.microsoft.com/office/drawing/2014/main" id="{81F6CDE3-8826-5944-BF8F-22412EA83B09}"/>
              </a:ext>
            </a:extLst>
          </p:cNvPr>
          <p:cNvSpPr>
            <a:spLocks noGrp="1"/>
          </p:cNvSpPr>
          <p:nvPr>
            <p:ph type="title"/>
          </p:nvPr>
        </p:nvSpPr>
        <p:spPr>
          <a:xfrm>
            <a:off x="100968" y="81643"/>
            <a:ext cx="10515600" cy="1325563"/>
          </a:xfrm>
        </p:spPr>
        <p:txBody>
          <a:bodyPr>
            <a:normAutofit/>
          </a:bodyPr>
          <a:lstStyle/>
          <a:p>
            <a:r>
              <a:rPr lang="en-US" altLang="zh-CN" sz="5400" b="1">
                <a:solidFill>
                  <a:schemeClr val="bg1"/>
                </a:solidFill>
                <a:cs typeface="Calibri Light"/>
              </a:rPr>
              <a:t>AGENDA</a:t>
            </a:r>
            <a:endParaRPr lang="en-US" sz="5400" b="1">
              <a:solidFill>
                <a:schemeClr val="bg1"/>
              </a:solidFill>
              <a:cs typeface="Calibri Light"/>
            </a:endParaRPr>
          </a:p>
        </p:txBody>
      </p:sp>
      <p:sp>
        <p:nvSpPr>
          <p:cNvPr id="9" name="Rectangle 8">
            <a:extLst>
              <a:ext uri="{FF2B5EF4-FFF2-40B4-BE49-F238E27FC236}">
                <a16:creationId xmlns:a16="http://schemas.microsoft.com/office/drawing/2014/main" id="{54503076-06B0-DE4C-8C5D-2C0E69DC71E9}"/>
              </a:ext>
            </a:extLst>
          </p:cNvPr>
          <p:cNvSpPr/>
          <p:nvPr/>
        </p:nvSpPr>
        <p:spPr>
          <a:xfrm>
            <a:off x="3329098" y="1539336"/>
            <a:ext cx="6643075" cy="71120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lumMod val="95000"/>
                    <a:lumOff val="5000"/>
                  </a:schemeClr>
                </a:solidFill>
              </a:rPr>
              <a:t>Problem Statement</a:t>
            </a:r>
          </a:p>
        </p:txBody>
      </p:sp>
      <p:sp>
        <p:nvSpPr>
          <p:cNvPr id="10" name="Rectangle 9">
            <a:extLst>
              <a:ext uri="{FF2B5EF4-FFF2-40B4-BE49-F238E27FC236}">
                <a16:creationId xmlns:a16="http://schemas.microsoft.com/office/drawing/2014/main" id="{F5EBA6EF-828A-5E40-90BA-9D0413B81161}"/>
              </a:ext>
            </a:extLst>
          </p:cNvPr>
          <p:cNvSpPr/>
          <p:nvPr/>
        </p:nvSpPr>
        <p:spPr>
          <a:xfrm>
            <a:off x="3329097" y="2542746"/>
            <a:ext cx="6643076" cy="71120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lumMod val="95000"/>
                    <a:lumOff val="5000"/>
                  </a:schemeClr>
                </a:solidFill>
              </a:rPr>
              <a:t>Buffet Market at Las Vegas</a:t>
            </a:r>
          </a:p>
        </p:txBody>
      </p:sp>
      <p:sp>
        <p:nvSpPr>
          <p:cNvPr id="11" name="Rectangle 10">
            <a:extLst>
              <a:ext uri="{FF2B5EF4-FFF2-40B4-BE49-F238E27FC236}">
                <a16:creationId xmlns:a16="http://schemas.microsoft.com/office/drawing/2014/main" id="{BD1B78AD-728C-9547-A34A-ABD4012D9515}"/>
              </a:ext>
            </a:extLst>
          </p:cNvPr>
          <p:cNvSpPr/>
          <p:nvPr/>
        </p:nvSpPr>
        <p:spPr>
          <a:xfrm>
            <a:off x="3329096" y="3534283"/>
            <a:ext cx="6643077" cy="71120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lumMod val="95000"/>
                    <a:lumOff val="5000"/>
                  </a:schemeClr>
                </a:solidFill>
              </a:rPr>
              <a:t>Bacchanal Buffet Yelp Review Analysis </a:t>
            </a:r>
          </a:p>
        </p:txBody>
      </p:sp>
      <p:sp>
        <p:nvSpPr>
          <p:cNvPr id="12" name="TextBox 11">
            <a:extLst>
              <a:ext uri="{FF2B5EF4-FFF2-40B4-BE49-F238E27FC236}">
                <a16:creationId xmlns:a16="http://schemas.microsoft.com/office/drawing/2014/main" id="{4C9ADFA5-EF7E-7449-8B63-B4CB0AE385EA}"/>
              </a:ext>
            </a:extLst>
          </p:cNvPr>
          <p:cNvSpPr txBox="1"/>
          <p:nvPr/>
        </p:nvSpPr>
        <p:spPr>
          <a:xfrm>
            <a:off x="3522998" y="4274667"/>
            <a:ext cx="6643077" cy="369332"/>
          </a:xfrm>
          <a:prstGeom prst="rect">
            <a:avLst/>
          </a:prstGeom>
          <a:noFill/>
        </p:spPr>
        <p:txBody>
          <a:bodyPr wrap="square" rtlCol="0">
            <a:spAutoFit/>
          </a:bodyPr>
          <a:lstStyle/>
          <a:p>
            <a:r>
              <a:rPr lang="en-US" b="1">
                <a:solidFill>
                  <a:schemeClr val="bg1"/>
                </a:solidFill>
              </a:rPr>
              <a:t>RANDOM FOREST|  LOGISTIC REGRESSION |  TF-IDF SCORE</a:t>
            </a:r>
          </a:p>
        </p:txBody>
      </p:sp>
      <p:sp>
        <p:nvSpPr>
          <p:cNvPr id="14" name="Rectangle 13">
            <a:extLst>
              <a:ext uri="{FF2B5EF4-FFF2-40B4-BE49-F238E27FC236}">
                <a16:creationId xmlns:a16="http://schemas.microsoft.com/office/drawing/2014/main" id="{515F42A9-B509-7447-8B50-8E03AAE95F60}"/>
              </a:ext>
            </a:extLst>
          </p:cNvPr>
          <p:cNvSpPr/>
          <p:nvPr/>
        </p:nvSpPr>
        <p:spPr>
          <a:xfrm>
            <a:off x="3327510" y="4863053"/>
            <a:ext cx="6643077" cy="71120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lumMod val="95000"/>
                    <a:lumOff val="5000"/>
                  </a:schemeClr>
                </a:solidFill>
              </a:rPr>
              <a:t>Competitor Yelp Review Analysis </a:t>
            </a:r>
          </a:p>
        </p:txBody>
      </p:sp>
      <p:sp>
        <p:nvSpPr>
          <p:cNvPr id="15" name="Rectangle 14">
            <a:extLst>
              <a:ext uri="{FF2B5EF4-FFF2-40B4-BE49-F238E27FC236}">
                <a16:creationId xmlns:a16="http://schemas.microsoft.com/office/drawing/2014/main" id="{564CE1CD-271B-144F-A0B0-F3FC5D5AED69}"/>
              </a:ext>
            </a:extLst>
          </p:cNvPr>
          <p:cNvSpPr/>
          <p:nvPr/>
        </p:nvSpPr>
        <p:spPr>
          <a:xfrm>
            <a:off x="3327509" y="5836223"/>
            <a:ext cx="6643077" cy="71120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lumMod val="95000"/>
                    <a:lumOff val="5000"/>
                  </a:schemeClr>
                </a:solidFill>
              </a:rPr>
              <a:t>Our Recommendations</a:t>
            </a:r>
          </a:p>
        </p:txBody>
      </p:sp>
      <p:sp>
        <p:nvSpPr>
          <p:cNvPr id="18" name="Rectangle 17">
            <a:extLst>
              <a:ext uri="{FF2B5EF4-FFF2-40B4-BE49-F238E27FC236}">
                <a16:creationId xmlns:a16="http://schemas.microsoft.com/office/drawing/2014/main" id="{D6D32061-386F-C541-97A0-ED0AE6930782}"/>
              </a:ext>
            </a:extLst>
          </p:cNvPr>
          <p:cNvSpPr/>
          <p:nvPr/>
        </p:nvSpPr>
        <p:spPr>
          <a:xfrm>
            <a:off x="2231036" y="1488849"/>
            <a:ext cx="846667" cy="77304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1</a:t>
            </a:r>
          </a:p>
        </p:txBody>
      </p:sp>
      <p:sp>
        <p:nvSpPr>
          <p:cNvPr id="19" name="Rectangle 18">
            <a:extLst>
              <a:ext uri="{FF2B5EF4-FFF2-40B4-BE49-F238E27FC236}">
                <a16:creationId xmlns:a16="http://schemas.microsoft.com/office/drawing/2014/main" id="{E8D6E25F-628F-F543-8CFA-0285FB5F06C6}"/>
              </a:ext>
            </a:extLst>
          </p:cNvPr>
          <p:cNvSpPr/>
          <p:nvPr/>
        </p:nvSpPr>
        <p:spPr>
          <a:xfrm>
            <a:off x="2231035" y="2480902"/>
            <a:ext cx="846667" cy="77304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2</a:t>
            </a:r>
          </a:p>
        </p:txBody>
      </p:sp>
      <p:sp>
        <p:nvSpPr>
          <p:cNvPr id="20" name="Rectangle 19">
            <a:extLst>
              <a:ext uri="{FF2B5EF4-FFF2-40B4-BE49-F238E27FC236}">
                <a16:creationId xmlns:a16="http://schemas.microsoft.com/office/drawing/2014/main" id="{E6DF8B10-DA58-DF4A-93CA-BE3B25A00F3F}"/>
              </a:ext>
            </a:extLst>
          </p:cNvPr>
          <p:cNvSpPr/>
          <p:nvPr/>
        </p:nvSpPr>
        <p:spPr>
          <a:xfrm>
            <a:off x="2231034" y="3656516"/>
            <a:ext cx="846667" cy="77304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3</a:t>
            </a:r>
          </a:p>
        </p:txBody>
      </p:sp>
      <p:sp>
        <p:nvSpPr>
          <p:cNvPr id="21" name="Rectangle 20">
            <a:extLst>
              <a:ext uri="{FF2B5EF4-FFF2-40B4-BE49-F238E27FC236}">
                <a16:creationId xmlns:a16="http://schemas.microsoft.com/office/drawing/2014/main" id="{92A6DF19-5812-4149-99C9-7DACE96CF1DF}"/>
              </a:ext>
            </a:extLst>
          </p:cNvPr>
          <p:cNvSpPr/>
          <p:nvPr/>
        </p:nvSpPr>
        <p:spPr>
          <a:xfrm>
            <a:off x="2231035" y="4832131"/>
            <a:ext cx="846667" cy="77304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4</a:t>
            </a:r>
          </a:p>
        </p:txBody>
      </p:sp>
      <p:sp>
        <p:nvSpPr>
          <p:cNvPr id="22" name="Rectangle 21">
            <a:extLst>
              <a:ext uri="{FF2B5EF4-FFF2-40B4-BE49-F238E27FC236}">
                <a16:creationId xmlns:a16="http://schemas.microsoft.com/office/drawing/2014/main" id="{F1DE5792-D223-C043-A0E2-165416F4C638}"/>
              </a:ext>
            </a:extLst>
          </p:cNvPr>
          <p:cNvSpPr/>
          <p:nvPr/>
        </p:nvSpPr>
        <p:spPr>
          <a:xfrm>
            <a:off x="2231033" y="5836223"/>
            <a:ext cx="846667" cy="77304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5</a:t>
            </a:r>
          </a:p>
        </p:txBody>
      </p:sp>
      <p:pic>
        <p:nvPicPr>
          <p:cNvPr id="23" name="Picture 22" descr="A close up of a sign&#10;&#10;Description automatically generated">
            <a:extLst>
              <a:ext uri="{FF2B5EF4-FFF2-40B4-BE49-F238E27FC236}">
                <a16:creationId xmlns:a16="http://schemas.microsoft.com/office/drawing/2014/main" id="{5E8FC1D9-F241-9E4D-8272-DC176254535D}"/>
              </a:ext>
            </a:extLst>
          </p:cNvPr>
          <p:cNvPicPr>
            <a:picLocks noChangeAspect="1"/>
          </p:cNvPicPr>
          <p:nvPr/>
        </p:nvPicPr>
        <p:blipFill>
          <a:blip r:embed="rId2"/>
          <a:stretch>
            <a:fillRect/>
          </a:stretch>
        </p:blipFill>
        <p:spPr>
          <a:xfrm>
            <a:off x="10930176" y="109101"/>
            <a:ext cx="1157049" cy="1157049"/>
          </a:xfrm>
          <a:prstGeom prst="rect">
            <a:avLst/>
          </a:prstGeom>
        </p:spPr>
      </p:pic>
    </p:spTree>
    <p:extLst>
      <p:ext uri="{BB962C8B-B14F-4D97-AF65-F5344CB8AC3E}">
        <p14:creationId xmlns:p14="http://schemas.microsoft.com/office/powerpoint/2010/main" val="2607535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1B97CC04-4479-554D-9342-D48E1887BE3B}"/>
              </a:ext>
            </a:extLst>
          </p:cNvPr>
          <p:cNvPicPr>
            <a:picLocks noChangeAspect="1"/>
          </p:cNvPicPr>
          <p:nvPr/>
        </p:nvPicPr>
        <p:blipFill>
          <a:blip r:embed="rId3"/>
          <a:stretch>
            <a:fillRect/>
          </a:stretch>
        </p:blipFill>
        <p:spPr>
          <a:xfrm>
            <a:off x="530312" y="1488849"/>
            <a:ext cx="11128202" cy="5178193"/>
          </a:xfrm>
          <a:prstGeom prst="rect">
            <a:avLst/>
          </a:prstGeom>
        </p:spPr>
      </p:pic>
      <p:sp>
        <p:nvSpPr>
          <p:cNvPr id="9" name="Rectangle 8">
            <a:extLst>
              <a:ext uri="{FF2B5EF4-FFF2-40B4-BE49-F238E27FC236}">
                <a16:creationId xmlns:a16="http://schemas.microsoft.com/office/drawing/2014/main" id="{33C0CB20-C8F8-1C43-9219-F6785F5C0C46}"/>
              </a:ext>
            </a:extLst>
          </p:cNvPr>
          <p:cNvSpPr/>
          <p:nvPr/>
        </p:nvSpPr>
        <p:spPr>
          <a:xfrm>
            <a:off x="0" y="0"/>
            <a:ext cx="12188826" cy="1325563"/>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 name="Title 1">
            <a:extLst>
              <a:ext uri="{FF2B5EF4-FFF2-40B4-BE49-F238E27FC236}">
                <a16:creationId xmlns:a16="http://schemas.microsoft.com/office/drawing/2014/main" id="{EE0529EA-A123-9B4A-B52A-8C4F072FCB91}"/>
              </a:ext>
            </a:extLst>
          </p:cNvPr>
          <p:cNvSpPr txBox="1">
            <a:spLocks/>
          </p:cNvSpPr>
          <p:nvPr/>
        </p:nvSpPr>
        <p:spPr>
          <a:xfrm>
            <a:off x="100968" y="81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a:solidFill>
                  <a:schemeClr val="bg1"/>
                </a:solidFill>
                <a:cs typeface="Calibri Light"/>
              </a:rPr>
              <a:t>POOR REVIEWS WORDCLOUD</a:t>
            </a:r>
          </a:p>
        </p:txBody>
      </p:sp>
      <p:pic>
        <p:nvPicPr>
          <p:cNvPr id="11" name="Picture 10" descr="A close up of a sign&#10;&#10;Description automatically generated">
            <a:extLst>
              <a:ext uri="{FF2B5EF4-FFF2-40B4-BE49-F238E27FC236}">
                <a16:creationId xmlns:a16="http://schemas.microsoft.com/office/drawing/2014/main" id="{67C9E9CA-9F2F-034F-8388-5DE6160D8290}"/>
              </a:ext>
            </a:extLst>
          </p:cNvPr>
          <p:cNvPicPr>
            <a:picLocks noChangeAspect="1"/>
          </p:cNvPicPr>
          <p:nvPr/>
        </p:nvPicPr>
        <p:blipFill>
          <a:blip r:embed="rId4"/>
          <a:stretch>
            <a:fillRect/>
          </a:stretch>
        </p:blipFill>
        <p:spPr>
          <a:xfrm>
            <a:off x="10930176" y="109101"/>
            <a:ext cx="1157049" cy="1157049"/>
          </a:xfrm>
          <a:prstGeom prst="rect">
            <a:avLst/>
          </a:prstGeom>
        </p:spPr>
      </p:pic>
    </p:spTree>
    <p:extLst>
      <p:ext uri="{BB962C8B-B14F-4D97-AF65-F5344CB8AC3E}">
        <p14:creationId xmlns:p14="http://schemas.microsoft.com/office/powerpoint/2010/main" val="212116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204747-5EAB-4B45-A0CF-63550B9D99C0}"/>
              </a:ext>
            </a:extLst>
          </p:cNvPr>
          <p:cNvSpPr/>
          <p:nvPr/>
        </p:nvSpPr>
        <p:spPr>
          <a:xfrm>
            <a:off x="0" y="0"/>
            <a:ext cx="12188826" cy="1325563"/>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 name="Title 1">
            <a:extLst>
              <a:ext uri="{FF2B5EF4-FFF2-40B4-BE49-F238E27FC236}">
                <a16:creationId xmlns:a16="http://schemas.microsoft.com/office/drawing/2014/main" id="{AD355B47-619C-834B-91DA-98FCC1E47F25}"/>
              </a:ext>
            </a:extLst>
          </p:cNvPr>
          <p:cNvSpPr txBox="1">
            <a:spLocks/>
          </p:cNvSpPr>
          <p:nvPr/>
        </p:nvSpPr>
        <p:spPr>
          <a:xfrm>
            <a:off x="100968" y="81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a:solidFill>
                  <a:schemeClr val="bg1"/>
                </a:solidFill>
                <a:cs typeface="Calibri Light"/>
              </a:rPr>
              <a:t>EXAMPLES OF POOR REVIEWS</a:t>
            </a:r>
          </a:p>
        </p:txBody>
      </p:sp>
      <p:pic>
        <p:nvPicPr>
          <p:cNvPr id="6" name="Picture 5" descr="A close up of a sign&#10;&#10;Description automatically generated">
            <a:extLst>
              <a:ext uri="{FF2B5EF4-FFF2-40B4-BE49-F238E27FC236}">
                <a16:creationId xmlns:a16="http://schemas.microsoft.com/office/drawing/2014/main" id="{B46BB069-78C0-8845-8EC7-1EDBEA8E31B8}"/>
              </a:ext>
            </a:extLst>
          </p:cNvPr>
          <p:cNvPicPr>
            <a:picLocks noChangeAspect="1"/>
          </p:cNvPicPr>
          <p:nvPr/>
        </p:nvPicPr>
        <p:blipFill>
          <a:blip r:embed="rId3"/>
          <a:stretch>
            <a:fillRect/>
          </a:stretch>
        </p:blipFill>
        <p:spPr>
          <a:xfrm>
            <a:off x="10930176" y="109101"/>
            <a:ext cx="1157049" cy="1157049"/>
          </a:xfrm>
          <a:prstGeom prst="rect">
            <a:avLst/>
          </a:prstGeom>
        </p:spPr>
      </p:pic>
      <p:pic>
        <p:nvPicPr>
          <p:cNvPr id="9" name="Graphic 8">
            <a:extLst>
              <a:ext uri="{FF2B5EF4-FFF2-40B4-BE49-F238E27FC236}">
                <a16:creationId xmlns:a16="http://schemas.microsoft.com/office/drawing/2014/main" id="{DE932A2D-EEBD-7047-B14F-7AF7AB9BD5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9382" y="1577242"/>
            <a:ext cx="954108" cy="954108"/>
          </a:xfrm>
          <a:prstGeom prst="rect">
            <a:avLst/>
          </a:prstGeom>
        </p:spPr>
      </p:pic>
      <p:pic>
        <p:nvPicPr>
          <p:cNvPr id="10" name="Graphic 9">
            <a:extLst>
              <a:ext uri="{FF2B5EF4-FFF2-40B4-BE49-F238E27FC236}">
                <a16:creationId xmlns:a16="http://schemas.microsoft.com/office/drawing/2014/main" id="{6BA30F34-25C9-BB49-B6A8-DF88337ED6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9382" y="5403593"/>
            <a:ext cx="1026209" cy="940677"/>
          </a:xfrm>
          <a:prstGeom prst="rect">
            <a:avLst/>
          </a:prstGeom>
        </p:spPr>
      </p:pic>
      <p:sp>
        <p:nvSpPr>
          <p:cNvPr id="11" name="TextBox 10">
            <a:extLst>
              <a:ext uri="{FF2B5EF4-FFF2-40B4-BE49-F238E27FC236}">
                <a16:creationId xmlns:a16="http://schemas.microsoft.com/office/drawing/2014/main" id="{78CB96F2-A7A4-194F-A5F7-38ACFBFC8DB6}"/>
              </a:ext>
            </a:extLst>
          </p:cNvPr>
          <p:cNvSpPr txBox="1"/>
          <p:nvPr/>
        </p:nvSpPr>
        <p:spPr>
          <a:xfrm>
            <a:off x="1792012" y="1615969"/>
            <a:ext cx="10138731" cy="892552"/>
          </a:xfrm>
          <a:prstGeom prst="rect">
            <a:avLst/>
          </a:prstGeom>
          <a:noFill/>
        </p:spPr>
        <p:txBody>
          <a:bodyPr wrap="square" rtlCol="0">
            <a:spAutoFit/>
          </a:bodyPr>
          <a:lstStyle/>
          <a:p>
            <a:r>
              <a:rPr lang="en-US" sz="2400"/>
              <a:t>“The main attraction such as the "skinny" </a:t>
            </a:r>
            <a:r>
              <a:rPr lang="en-US" sz="2800" b="1"/>
              <a:t>crab legs were not self serve </a:t>
            </a:r>
            <a:r>
              <a:rPr lang="en-US" sz="2400"/>
              <a:t>so for literally 3-4 legs you had to go up each time to the grumpy guy serving it. ”</a:t>
            </a:r>
          </a:p>
        </p:txBody>
      </p:sp>
      <p:sp>
        <p:nvSpPr>
          <p:cNvPr id="12" name="TextBox 11">
            <a:extLst>
              <a:ext uri="{FF2B5EF4-FFF2-40B4-BE49-F238E27FC236}">
                <a16:creationId xmlns:a16="http://schemas.microsoft.com/office/drawing/2014/main" id="{29293BAF-D9A1-7E4C-B5FA-FCA4E80FB96C}"/>
              </a:ext>
            </a:extLst>
          </p:cNvPr>
          <p:cNvSpPr txBox="1"/>
          <p:nvPr/>
        </p:nvSpPr>
        <p:spPr>
          <a:xfrm>
            <a:off x="1792012" y="2905780"/>
            <a:ext cx="9969064" cy="523220"/>
          </a:xfrm>
          <a:prstGeom prst="rect">
            <a:avLst/>
          </a:prstGeom>
          <a:noFill/>
        </p:spPr>
        <p:txBody>
          <a:bodyPr wrap="square" rtlCol="0">
            <a:spAutoFit/>
          </a:bodyPr>
          <a:lstStyle/>
          <a:p>
            <a:r>
              <a:rPr lang="en-US" sz="2400"/>
              <a:t>“The crab legs were </a:t>
            </a:r>
            <a:r>
              <a:rPr lang="en-US" sz="2800" b="1"/>
              <a:t>not fresh and small </a:t>
            </a:r>
            <a:r>
              <a:rPr lang="en-US" sz="2400"/>
              <a:t>comparing to other buffets. ”</a:t>
            </a:r>
          </a:p>
        </p:txBody>
      </p:sp>
      <p:pic>
        <p:nvPicPr>
          <p:cNvPr id="13" name="Graphic 12">
            <a:extLst>
              <a:ext uri="{FF2B5EF4-FFF2-40B4-BE49-F238E27FC236}">
                <a16:creationId xmlns:a16="http://schemas.microsoft.com/office/drawing/2014/main" id="{C7F056C0-143C-094D-BBF2-5DA6D6DF9C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9382" y="2740157"/>
            <a:ext cx="954108" cy="954108"/>
          </a:xfrm>
          <a:prstGeom prst="rect">
            <a:avLst/>
          </a:prstGeom>
        </p:spPr>
      </p:pic>
      <p:pic>
        <p:nvPicPr>
          <p:cNvPr id="14" name="Graphic 13">
            <a:extLst>
              <a:ext uri="{FF2B5EF4-FFF2-40B4-BE49-F238E27FC236}">
                <a16:creationId xmlns:a16="http://schemas.microsoft.com/office/drawing/2014/main" id="{1B8F95BB-16E1-DF4F-9CC7-5E2DB096DF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9382" y="4025139"/>
            <a:ext cx="954108" cy="954108"/>
          </a:xfrm>
          <a:prstGeom prst="rect">
            <a:avLst/>
          </a:prstGeom>
        </p:spPr>
      </p:pic>
      <p:sp>
        <p:nvSpPr>
          <p:cNvPr id="15" name="TextBox 14">
            <a:extLst>
              <a:ext uri="{FF2B5EF4-FFF2-40B4-BE49-F238E27FC236}">
                <a16:creationId xmlns:a16="http://schemas.microsoft.com/office/drawing/2014/main" id="{4E8702BA-96C0-EE42-91DF-F7B7DC1E0C31}"/>
              </a:ext>
            </a:extLst>
          </p:cNvPr>
          <p:cNvSpPr txBox="1"/>
          <p:nvPr/>
        </p:nvSpPr>
        <p:spPr>
          <a:xfrm>
            <a:off x="1792012" y="3970375"/>
            <a:ext cx="9443544" cy="892552"/>
          </a:xfrm>
          <a:prstGeom prst="rect">
            <a:avLst/>
          </a:prstGeom>
          <a:noFill/>
        </p:spPr>
        <p:txBody>
          <a:bodyPr wrap="square" rtlCol="0">
            <a:spAutoFit/>
          </a:bodyPr>
          <a:lstStyle/>
          <a:p>
            <a:r>
              <a:rPr lang="en-US" sz="2400"/>
              <a:t>“Rather, what we saw were </a:t>
            </a:r>
            <a:r>
              <a:rPr lang="en-US" sz="2800" b="1"/>
              <a:t>dry prime rib</a:t>
            </a:r>
            <a:r>
              <a:rPr lang="en-US" sz="2400"/>
              <a:t>, flavorless shrimp balls and lots of generic foods you'd find at any buffet up and down the strip.”</a:t>
            </a:r>
          </a:p>
        </p:txBody>
      </p:sp>
      <p:sp>
        <p:nvSpPr>
          <p:cNvPr id="3" name="TextBox 2">
            <a:extLst>
              <a:ext uri="{FF2B5EF4-FFF2-40B4-BE49-F238E27FC236}">
                <a16:creationId xmlns:a16="http://schemas.microsoft.com/office/drawing/2014/main" id="{6D6D7CC7-70EB-614C-9121-A596600E6D79}"/>
              </a:ext>
            </a:extLst>
          </p:cNvPr>
          <p:cNvSpPr txBox="1"/>
          <p:nvPr/>
        </p:nvSpPr>
        <p:spPr>
          <a:xfrm>
            <a:off x="1792012" y="5212213"/>
            <a:ext cx="9969063" cy="1323439"/>
          </a:xfrm>
          <a:prstGeom prst="rect">
            <a:avLst/>
          </a:prstGeom>
          <a:noFill/>
        </p:spPr>
        <p:txBody>
          <a:bodyPr wrap="square" rtlCol="0">
            <a:spAutoFit/>
          </a:bodyPr>
          <a:lstStyle/>
          <a:p>
            <a:r>
              <a:rPr lang="en-US" sz="2400"/>
              <a:t>“Wicked Spoon needs to pick themselves up again, especially with bacchanal competing from </a:t>
            </a:r>
            <a:r>
              <a:rPr lang="en-US" sz="2400" err="1"/>
              <a:t>caesar</a:t>
            </a:r>
            <a:r>
              <a:rPr lang="en-US" sz="2400"/>
              <a:t>! I'm not sure </a:t>
            </a:r>
            <a:r>
              <a:rPr lang="en-US" sz="2800" b="1"/>
              <a:t>I'll be back here again when there is 3 times the selection at bacchanal</a:t>
            </a:r>
            <a:r>
              <a:rPr lang="en-US" sz="2400"/>
              <a:t>.”</a:t>
            </a:r>
          </a:p>
        </p:txBody>
      </p:sp>
    </p:spTree>
    <p:extLst>
      <p:ext uri="{BB962C8B-B14F-4D97-AF65-F5344CB8AC3E}">
        <p14:creationId xmlns:p14="http://schemas.microsoft.com/office/powerpoint/2010/main" val="242590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late of food on a table&#10;&#10;Description automatically generated">
            <a:extLst>
              <a:ext uri="{FF2B5EF4-FFF2-40B4-BE49-F238E27FC236}">
                <a16:creationId xmlns:a16="http://schemas.microsoft.com/office/drawing/2014/main" id="{8996FA04-5234-D947-806C-B9EC9DEE7427}"/>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
        <p:nvSpPr>
          <p:cNvPr id="6" name="Rectangle 5">
            <a:extLst>
              <a:ext uri="{FF2B5EF4-FFF2-40B4-BE49-F238E27FC236}">
                <a16:creationId xmlns:a16="http://schemas.microsoft.com/office/drawing/2014/main" id="{14CE3771-8EB7-344C-814B-08429BB65C4F}"/>
              </a:ext>
            </a:extLst>
          </p:cNvPr>
          <p:cNvSpPr/>
          <p:nvPr/>
        </p:nvSpPr>
        <p:spPr>
          <a:xfrm>
            <a:off x="-514865" y="-586946"/>
            <a:ext cx="13221729" cy="8031892"/>
          </a:xfrm>
          <a:prstGeom prst="rect">
            <a:avLst/>
          </a:prstGeom>
          <a:solidFill>
            <a:schemeClr val="tx1">
              <a:lumMod val="95000"/>
              <a:lumOff val="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F271900-E1E1-FA44-A28B-E3CC5043782E}"/>
              </a:ext>
            </a:extLst>
          </p:cNvPr>
          <p:cNvSpPr txBox="1"/>
          <p:nvPr/>
        </p:nvSpPr>
        <p:spPr>
          <a:xfrm>
            <a:off x="4215712" y="2875002"/>
            <a:ext cx="8748584" cy="1200329"/>
          </a:xfrm>
          <a:prstGeom prst="rect">
            <a:avLst/>
          </a:prstGeom>
          <a:noFill/>
        </p:spPr>
        <p:txBody>
          <a:bodyPr wrap="square" rtlCol="0">
            <a:spAutoFit/>
          </a:bodyPr>
          <a:lstStyle/>
          <a:p>
            <a:r>
              <a:rPr lang="en-US" altLang="zh-CN" sz="7200" b="1">
                <a:solidFill>
                  <a:schemeClr val="bg1"/>
                </a:solidFill>
                <a:cs typeface="Calibri Light"/>
              </a:rPr>
              <a:t>RECOMMENDATION</a:t>
            </a:r>
            <a:endParaRPr lang="en-US" sz="7200" b="1">
              <a:solidFill>
                <a:schemeClr val="bg1"/>
              </a:solidFill>
            </a:endParaRPr>
          </a:p>
        </p:txBody>
      </p:sp>
      <p:sp>
        <p:nvSpPr>
          <p:cNvPr id="8" name="Rectangle 7">
            <a:extLst>
              <a:ext uri="{FF2B5EF4-FFF2-40B4-BE49-F238E27FC236}">
                <a16:creationId xmlns:a16="http://schemas.microsoft.com/office/drawing/2014/main" id="{EB5EEAF9-3FE2-9A41-9E57-ADC8426FA97F}"/>
              </a:ext>
            </a:extLst>
          </p:cNvPr>
          <p:cNvSpPr/>
          <p:nvPr/>
        </p:nvSpPr>
        <p:spPr>
          <a:xfrm>
            <a:off x="3992981" y="1514044"/>
            <a:ext cx="52242" cy="3880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0522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BCC427E-0569-6F49-96BE-94D01C1DED8A}"/>
              </a:ext>
            </a:extLst>
          </p:cNvPr>
          <p:cNvGraphicFramePr/>
          <p:nvPr>
            <p:extLst>
              <p:ext uri="{D42A27DB-BD31-4B8C-83A1-F6EECF244321}">
                <p14:modId xmlns:p14="http://schemas.microsoft.com/office/powerpoint/2010/main" val="3732575382"/>
              </p:ext>
            </p:extLst>
          </p:nvPr>
        </p:nvGraphicFramePr>
        <p:xfrm>
          <a:off x="2295592" y="1542995"/>
          <a:ext cx="7590813" cy="50605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D165132-DB2C-6E43-BD97-CFF353485F51}"/>
              </a:ext>
            </a:extLst>
          </p:cNvPr>
          <p:cNvSpPr txBox="1"/>
          <p:nvPr/>
        </p:nvSpPr>
        <p:spPr>
          <a:xfrm>
            <a:off x="0" y="2506803"/>
            <a:ext cx="3438144" cy="954107"/>
          </a:xfrm>
          <a:prstGeom prst="rect">
            <a:avLst/>
          </a:prstGeom>
          <a:noFill/>
        </p:spPr>
        <p:txBody>
          <a:bodyPr wrap="square" rtlCol="0">
            <a:spAutoFit/>
          </a:bodyPr>
          <a:lstStyle/>
          <a:p>
            <a:pPr algn="ctr"/>
            <a:r>
              <a:rPr lang="en-US" sz="2800"/>
              <a:t>Taste quality</a:t>
            </a:r>
          </a:p>
          <a:p>
            <a:pPr algn="ctr"/>
            <a:r>
              <a:rPr lang="en-US" sz="2800"/>
              <a:t>Selection variety</a:t>
            </a:r>
          </a:p>
        </p:txBody>
      </p:sp>
      <p:sp>
        <p:nvSpPr>
          <p:cNvPr id="5" name="TextBox 4">
            <a:extLst>
              <a:ext uri="{FF2B5EF4-FFF2-40B4-BE49-F238E27FC236}">
                <a16:creationId xmlns:a16="http://schemas.microsoft.com/office/drawing/2014/main" id="{3A21D4BE-304C-7D48-8D11-5F3DB19AAB59}"/>
              </a:ext>
            </a:extLst>
          </p:cNvPr>
          <p:cNvSpPr txBox="1"/>
          <p:nvPr/>
        </p:nvSpPr>
        <p:spPr>
          <a:xfrm>
            <a:off x="8686999" y="2292255"/>
            <a:ext cx="3438144" cy="1384995"/>
          </a:xfrm>
          <a:prstGeom prst="rect">
            <a:avLst/>
          </a:prstGeom>
          <a:noFill/>
        </p:spPr>
        <p:txBody>
          <a:bodyPr wrap="square" rtlCol="0">
            <a:spAutoFit/>
          </a:bodyPr>
          <a:lstStyle/>
          <a:p>
            <a:pPr algn="ctr"/>
            <a:r>
              <a:rPr lang="en-US" sz="2800"/>
              <a:t>Wait system</a:t>
            </a:r>
          </a:p>
          <a:p>
            <a:pPr algn="ctr"/>
            <a:r>
              <a:rPr lang="en-US" sz="2800"/>
              <a:t>Management</a:t>
            </a:r>
          </a:p>
          <a:p>
            <a:pPr algn="ctr"/>
            <a:r>
              <a:rPr lang="en-US" sz="2800"/>
              <a:t>Food safety</a:t>
            </a:r>
          </a:p>
        </p:txBody>
      </p:sp>
      <p:sp>
        <p:nvSpPr>
          <p:cNvPr id="6" name="TextBox 5">
            <a:extLst>
              <a:ext uri="{FF2B5EF4-FFF2-40B4-BE49-F238E27FC236}">
                <a16:creationId xmlns:a16="http://schemas.microsoft.com/office/drawing/2014/main" id="{A1A91E75-46FC-2A40-91B2-35EA537CED8A}"/>
              </a:ext>
            </a:extLst>
          </p:cNvPr>
          <p:cNvSpPr txBox="1"/>
          <p:nvPr/>
        </p:nvSpPr>
        <p:spPr>
          <a:xfrm>
            <a:off x="-25229" y="4878783"/>
            <a:ext cx="3438144" cy="523220"/>
          </a:xfrm>
          <a:prstGeom prst="rect">
            <a:avLst/>
          </a:prstGeom>
          <a:noFill/>
        </p:spPr>
        <p:txBody>
          <a:bodyPr wrap="square" rtlCol="0">
            <a:spAutoFit/>
          </a:bodyPr>
          <a:lstStyle/>
          <a:p>
            <a:pPr algn="ctr"/>
            <a:r>
              <a:rPr lang="en-US" sz="2800"/>
              <a:t>Partnership</a:t>
            </a:r>
          </a:p>
        </p:txBody>
      </p:sp>
      <p:sp>
        <p:nvSpPr>
          <p:cNvPr id="7" name="TextBox 6">
            <a:extLst>
              <a:ext uri="{FF2B5EF4-FFF2-40B4-BE49-F238E27FC236}">
                <a16:creationId xmlns:a16="http://schemas.microsoft.com/office/drawing/2014/main" id="{142EF175-7B8B-7043-A2D5-9614D8A4E05A}"/>
              </a:ext>
            </a:extLst>
          </p:cNvPr>
          <p:cNvSpPr txBox="1"/>
          <p:nvPr/>
        </p:nvSpPr>
        <p:spPr>
          <a:xfrm>
            <a:off x="8226928" y="4528292"/>
            <a:ext cx="4425144" cy="1815882"/>
          </a:xfrm>
          <a:prstGeom prst="rect">
            <a:avLst/>
          </a:prstGeom>
          <a:noFill/>
        </p:spPr>
        <p:txBody>
          <a:bodyPr wrap="square" rtlCol="0">
            <a:spAutoFit/>
          </a:bodyPr>
          <a:lstStyle/>
          <a:p>
            <a:pPr algn="ctr"/>
            <a:r>
              <a:rPr lang="en-US" sz="2800"/>
              <a:t>Price competition</a:t>
            </a:r>
          </a:p>
          <a:p>
            <a:pPr algn="ctr"/>
            <a:r>
              <a:rPr lang="en-US" sz="2800"/>
              <a:t>Dessert variety</a:t>
            </a:r>
          </a:p>
          <a:p>
            <a:pPr algn="ctr"/>
            <a:r>
              <a:rPr lang="en-US" sz="2800"/>
              <a:t>Unique dish</a:t>
            </a:r>
          </a:p>
          <a:p>
            <a:pPr algn="ctr"/>
            <a:endParaRPr lang="en-US" sz="2800"/>
          </a:p>
        </p:txBody>
      </p:sp>
      <p:sp>
        <p:nvSpPr>
          <p:cNvPr id="10" name="Rectangle 9">
            <a:extLst>
              <a:ext uri="{FF2B5EF4-FFF2-40B4-BE49-F238E27FC236}">
                <a16:creationId xmlns:a16="http://schemas.microsoft.com/office/drawing/2014/main" id="{DF4AD143-5AD6-5743-B371-77609E9D0B54}"/>
              </a:ext>
            </a:extLst>
          </p:cNvPr>
          <p:cNvSpPr/>
          <p:nvPr/>
        </p:nvSpPr>
        <p:spPr>
          <a:xfrm>
            <a:off x="3174" y="6677"/>
            <a:ext cx="12188826" cy="1325563"/>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 name="Title 1">
            <a:extLst>
              <a:ext uri="{FF2B5EF4-FFF2-40B4-BE49-F238E27FC236}">
                <a16:creationId xmlns:a16="http://schemas.microsoft.com/office/drawing/2014/main" id="{8AAD8A33-BCC0-2F4B-8AC6-6A8AF436B8BB}"/>
              </a:ext>
            </a:extLst>
          </p:cNvPr>
          <p:cNvSpPr txBox="1">
            <a:spLocks/>
          </p:cNvSpPr>
          <p:nvPr/>
        </p:nvSpPr>
        <p:spPr>
          <a:xfrm>
            <a:off x="100968" y="81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cs typeface="Calibri Light"/>
              </a:rPr>
              <a:t>RECOMMENDATION FROM SWOT ANALYSIS</a:t>
            </a:r>
          </a:p>
        </p:txBody>
      </p:sp>
      <p:pic>
        <p:nvPicPr>
          <p:cNvPr id="12" name="Picture 11" descr="A close up of a sign&#10;&#10;Description automatically generated">
            <a:extLst>
              <a:ext uri="{FF2B5EF4-FFF2-40B4-BE49-F238E27FC236}">
                <a16:creationId xmlns:a16="http://schemas.microsoft.com/office/drawing/2014/main" id="{513EBF35-A303-2745-9E9E-1CDDCFA4DF80}"/>
              </a:ext>
            </a:extLst>
          </p:cNvPr>
          <p:cNvPicPr>
            <a:picLocks noChangeAspect="1"/>
          </p:cNvPicPr>
          <p:nvPr/>
        </p:nvPicPr>
        <p:blipFill>
          <a:blip r:embed="rId8"/>
          <a:stretch>
            <a:fillRect/>
          </a:stretch>
        </p:blipFill>
        <p:spPr>
          <a:xfrm>
            <a:off x="10930176" y="109101"/>
            <a:ext cx="1157049" cy="1157049"/>
          </a:xfrm>
          <a:prstGeom prst="rect">
            <a:avLst/>
          </a:prstGeom>
        </p:spPr>
      </p:pic>
      <p:sp>
        <p:nvSpPr>
          <p:cNvPr id="13" name="Rectangle 12">
            <a:extLst>
              <a:ext uri="{FF2B5EF4-FFF2-40B4-BE49-F238E27FC236}">
                <a16:creationId xmlns:a16="http://schemas.microsoft.com/office/drawing/2014/main" id="{A0DFA0CF-2E7E-7F45-B2D9-C0C5F4BC934C}"/>
              </a:ext>
            </a:extLst>
          </p:cNvPr>
          <p:cNvSpPr/>
          <p:nvPr/>
        </p:nvSpPr>
        <p:spPr>
          <a:xfrm>
            <a:off x="380139" y="2041177"/>
            <a:ext cx="2724715" cy="188536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lumMod val="95000"/>
                  <a:lumOff val="5000"/>
                </a:schemeClr>
              </a:solidFill>
            </a:endParaRPr>
          </a:p>
        </p:txBody>
      </p:sp>
      <p:sp>
        <p:nvSpPr>
          <p:cNvPr id="14" name="Rectangle 13">
            <a:extLst>
              <a:ext uri="{FF2B5EF4-FFF2-40B4-BE49-F238E27FC236}">
                <a16:creationId xmlns:a16="http://schemas.microsoft.com/office/drawing/2014/main" id="{CF370FB1-C691-494C-9547-35317D8F6AB6}"/>
              </a:ext>
            </a:extLst>
          </p:cNvPr>
          <p:cNvSpPr/>
          <p:nvPr/>
        </p:nvSpPr>
        <p:spPr>
          <a:xfrm>
            <a:off x="373021" y="4239369"/>
            <a:ext cx="2724715" cy="188536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lumMod val="95000"/>
                  <a:lumOff val="5000"/>
                </a:schemeClr>
              </a:solidFill>
            </a:endParaRPr>
          </a:p>
        </p:txBody>
      </p:sp>
      <p:sp>
        <p:nvSpPr>
          <p:cNvPr id="15" name="Rectangle 14">
            <a:extLst>
              <a:ext uri="{FF2B5EF4-FFF2-40B4-BE49-F238E27FC236}">
                <a16:creationId xmlns:a16="http://schemas.microsoft.com/office/drawing/2014/main" id="{3E8274EE-D105-6047-ABB5-21B89AEDA8B1}"/>
              </a:ext>
            </a:extLst>
          </p:cNvPr>
          <p:cNvSpPr/>
          <p:nvPr/>
        </p:nvSpPr>
        <p:spPr>
          <a:xfrm>
            <a:off x="9077143" y="2041177"/>
            <a:ext cx="2724715" cy="188536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lumMod val="95000"/>
                  <a:lumOff val="5000"/>
                </a:schemeClr>
              </a:solidFill>
            </a:endParaRPr>
          </a:p>
        </p:txBody>
      </p:sp>
      <p:sp>
        <p:nvSpPr>
          <p:cNvPr id="16" name="Rectangle 15">
            <a:extLst>
              <a:ext uri="{FF2B5EF4-FFF2-40B4-BE49-F238E27FC236}">
                <a16:creationId xmlns:a16="http://schemas.microsoft.com/office/drawing/2014/main" id="{C0E15CE5-EF96-A64F-B006-71F132B81619}"/>
              </a:ext>
            </a:extLst>
          </p:cNvPr>
          <p:cNvSpPr/>
          <p:nvPr/>
        </p:nvSpPr>
        <p:spPr>
          <a:xfrm>
            <a:off x="9077143" y="4221558"/>
            <a:ext cx="2724715" cy="188536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lumMod val="95000"/>
                  <a:lumOff val="5000"/>
                </a:schemeClr>
              </a:solidFill>
            </a:endParaRPr>
          </a:p>
        </p:txBody>
      </p:sp>
    </p:spTree>
    <p:extLst>
      <p:ext uri="{BB962C8B-B14F-4D97-AF65-F5344CB8AC3E}">
        <p14:creationId xmlns:p14="http://schemas.microsoft.com/office/powerpoint/2010/main" val="2191806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715285-80B2-E64C-BB4A-DD00B7D39809}"/>
              </a:ext>
            </a:extLst>
          </p:cNvPr>
          <p:cNvSpPr/>
          <p:nvPr/>
        </p:nvSpPr>
        <p:spPr>
          <a:xfrm>
            <a:off x="3174" y="0"/>
            <a:ext cx="12188826" cy="1325563"/>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5" name="Picture 4" descr="A close up of a sign&#10;&#10;Description automatically generated">
            <a:extLst>
              <a:ext uri="{FF2B5EF4-FFF2-40B4-BE49-F238E27FC236}">
                <a16:creationId xmlns:a16="http://schemas.microsoft.com/office/drawing/2014/main" id="{CDCCEEF0-0B60-B544-869E-311C0EBBF6BF}"/>
              </a:ext>
            </a:extLst>
          </p:cNvPr>
          <p:cNvPicPr>
            <a:picLocks noChangeAspect="1"/>
          </p:cNvPicPr>
          <p:nvPr/>
        </p:nvPicPr>
        <p:blipFill>
          <a:blip r:embed="rId3"/>
          <a:stretch>
            <a:fillRect/>
          </a:stretch>
        </p:blipFill>
        <p:spPr>
          <a:xfrm>
            <a:off x="10930176" y="109101"/>
            <a:ext cx="1157049" cy="1157049"/>
          </a:xfrm>
          <a:prstGeom prst="rect">
            <a:avLst/>
          </a:prstGeom>
        </p:spPr>
      </p:pic>
      <p:sp>
        <p:nvSpPr>
          <p:cNvPr id="6" name="Title 1">
            <a:extLst>
              <a:ext uri="{FF2B5EF4-FFF2-40B4-BE49-F238E27FC236}">
                <a16:creationId xmlns:a16="http://schemas.microsoft.com/office/drawing/2014/main" id="{D15EDBD6-025A-CE43-9EDD-A235EEFF1DA8}"/>
              </a:ext>
            </a:extLst>
          </p:cNvPr>
          <p:cNvSpPr txBox="1">
            <a:spLocks/>
          </p:cNvSpPr>
          <p:nvPr/>
        </p:nvSpPr>
        <p:spPr>
          <a:xfrm>
            <a:off x="100968" y="81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cs typeface="Calibri Light"/>
              </a:rPr>
              <a:t>RETURN ON INVESTMENT</a:t>
            </a:r>
          </a:p>
        </p:txBody>
      </p:sp>
      <p:pic>
        <p:nvPicPr>
          <p:cNvPr id="8" name="Picture 7" descr="A picture containing LEGO, toy&#10;&#10;Description automatically generated">
            <a:extLst>
              <a:ext uri="{FF2B5EF4-FFF2-40B4-BE49-F238E27FC236}">
                <a16:creationId xmlns:a16="http://schemas.microsoft.com/office/drawing/2014/main" id="{EC0E34AB-C5EB-5A43-B867-C1F4E9A1E414}"/>
              </a:ext>
            </a:extLst>
          </p:cNvPr>
          <p:cNvPicPr>
            <a:picLocks noChangeAspect="1"/>
          </p:cNvPicPr>
          <p:nvPr/>
        </p:nvPicPr>
        <p:blipFill>
          <a:blip r:embed="rId4"/>
          <a:stretch>
            <a:fillRect/>
          </a:stretch>
        </p:blipFill>
        <p:spPr>
          <a:xfrm>
            <a:off x="5025629" y="1568671"/>
            <a:ext cx="6913551" cy="5041834"/>
          </a:xfrm>
          <a:prstGeom prst="rect">
            <a:avLst/>
          </a:prstGeom>
        </p:spPr>
      </p:pic>
      <p:sp>
        <p:nvSpPr>
          <p:cNvPr id="9" name="TextBox 8">
            <a:extLst>
              <a:ext uri="{FF2B5EF4-FFF2-40B4-BE49-F238E27FC236}">
                <a16:creationId xmlns:a16="http://schemas.microsoft.com/office/drawing/2014/main" id="{AD917F02-9E50-4940-B688-CB14CB480717}"/>
              </a:ext>
            </a:extLst>
          </p:cNvPr>
          <p:cNvSpPr txBox="1"/>
          <p:nvPr/>
        </p:nvSpPr>
        <p:spPr>
          <a:xfrm>
            <a:off x="100968" y="2930942"/>
            <a:ext cx="7158038" cy="3323987"/>
          </a:xfrm>
          <a:prstGeom prst="rect">
            <a:avLst/>
          </a:prstGeom>
          <a:noFill/>
        </p:spPr>
        <p:txBody>
          <a:bodyPr wrap="square" rtlCol="0">
            <a:spAutoFit/>
          </a:bodyPr>
          <a:lstStyle/>
          <a:p>
            <a:r>
              <a:rPr lang="en-US" sz="2400" b="1"/>
              <a:t>Better rating on yelp           Higher buffet traffic </a:t>
            </a:r>
          </a:p>
          <a:p>
            <a:pPr marL="285750" indent="-285750">
              <a:buFont typeface="Arial" panose="020B0604020202020204" pitchFamily="34" charset="0"/>
              <a:buChar char="•"/>
            </a:pPr>
            <a:endParaRPr lang="en-US" b="1"/>
          </a:p>
          <a:p>
            <a:r>
              <a:rPr lang="en-US" sz="2400" b="1"/>
              <a:t>Higher restaurant traffic           Larger market share</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b="1"/>
          </a:p>
        </p:txBody>
      </p:sp>
      <p:sp>
        <p:nvSpPr>
          <p:cNvPr id="10" name="Right Arrow 9">
            <a:extLst>
              <a:ext uri="{FF2B5EF4-FFF2-40B4-BE49-F238E27FC236}">
                <a16:creationId xmlns:a16="http://schemas.microsoft.com/office/drawing/2014/main" id="{65F0B4B5-90BD-C140-A339-47ED03D3D76D}"/>
              </a:ext>
            </a:extLst>
          </p:cNvPr>
          <p:cNvSpPr/>
          <p:nvPr/>
        </p:nvSpPr>
        <p:spPr>
          <a:xfrm>
            <a:off x="2948716" y="3105658"/>
            <a:ext cx="489714" cy="1157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a:p>
        </p:txBody>
      </p:sp>
      <p:sp>
        <p:nvSpPr>
          <p:cNvPr id="11" name="Right Arrow 10">
            <a:extLst>
              <a:ext uri="{FF2B5EF4-FFF2-40B4-BE49-F238E27FC236}">
                <a16:creationId xmlns:a16="http://schemas.microsoft.com/office/drawing/2014/main" id="{6E3853EA-B398-D74A-8A31-8960ECADBBCF}"/>
              </a:ext>
            </a:extLst>
          </p:cNvPr>
          <p:cNvSpPr/>
          <p:nvPr/>
        </p:nvSpPr>
        <p:spPr>
          <a:xfrm flipV="1">
            <a:off x="3371931" y="3764705"/>
            <a:ext cx="489714" cy="1157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2655827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0ACAB3-E080-424A-9B5E-28412F7619D4}"/>
              </a:ext>
            </a:extLst>
          </p:cNvPr>
          <p:cNvSpPr/>
          <p:nvPr/>
        </p:nvSpPr>
        <p:spPr>
          <a:xfrm>
            <a:off x="0" y="2526109"/>
            <a:ext cx="12188826" cy="1805782"/>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bg1"/>
                </a:solidFill>
              </a:rPr>
              <a:t>Thank You! </a:t>
            </a:r>
          </a:p>
          <a:p>
            <a:pPr algn="ctr"/>
            <a:r>
              <a:rPr lang="en-US" sz="4400" b="1">
                <a:solidFill>
                  <a:schemeClr val="bg1"/>
                </a:solidFill>
              </a:rPr>
              <a:t>Q&amp;A</a:t>
            </a:r>
          </a:p>
        </p:txBody>
      </p:sp>
    </p:spTree>
    <p:extLst>
      <p:ext uri="{BB962C8B-B14F-4D97-AF65-F5344CB8AC3E}">
        <p14:creationId xmlns:p14="http://schemas.microsoft.com/office/powerpoint/2010/main" val="414259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B0EDC5-933B-2047-AB3A-E2C377DEDA33}"/>
              </a:ext>
            </a:extLst>
          </p:cNvPr>
          <p:cNvSpPr/>
          <p:nvPr/>
        </p:nvSpPr>
        <p:spPr>
          <a:xfrm>
            <a:off x="0" y="0"/>
            <a:ext cx="12188826" cy="1325563"/>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 name="Title 1">
            <a:extLst>
              <a:ext uri="{FF2B5EF4-FFF2-40B4-BE49-F238E27FC236}">
                <a16:creationId xmlns:a16="http://schemas.microsoft.com/office/drawing/2014/main" id="{4D4DD50F-05AF-441C-B1D5-052EF1D2A96F}"/>
              </a:ext>
            </a:extLst>
          </p:cNvPr>
          <p:cNvSpPr>
            <a:spLocks noGrp="1"/>
          </p:cNvSpPr>
          <p:nvPr>
            <p:ph type="title"/>
          </p:nvPr>
        </p:nvSpPr>
        <p:spPr>
          <a:xfrm>
            <a:off x="100968" y="81643"/>
            <a:ext cx="10515600" cy="1325563"/>
          </a:xfrm>
        </p:spPr>
        <p:txBody>
          <a:bodyPr>
            <a:normAutofit/>
          </a:bodyPr>
          <a:lstStyle/>
          <a:p>
            <a:r>
              <a:rPr lang="en-US" altLang="zh-CN" sz="5400" b="1">
                <a:solidFill>
                  <a:schemeClr val="bg1"/>
                </a:solidFill>
                <a:cs typeface="Calibri Light"/>
              </a:rPr>
              <a:t>PROBLEM</a:t>
            </a:r>
            <a:r>
              <a:rPr lang="zh-CN" altLang="en-US" sz="5400" b="1">
                <a:solidFill>
                  <a:schemeClr val="bg1"/>
                </a:solidFill>
                <a:cs typeface="Calibri Light"/>
              </a:rPr>
              <a:t> </a:t>
            </a:r>
            <a:r>
              <a:rPr lang="en-US" altLang="zh-CN" sz="5400" b="1">
                <a:solidFill>
                  <a:schemeClr val="bg1"/>
                </a:solidFill>
                <a:cs typeface="Calibri Light"/>
              </a:rPr>
              <a:t>STATEMENT</a:t>
            </a:r>
            <a:endParaRPr lang="en-US" sz="5400" b="1">
              <a:solidFill>
                <a:schemeClr val="bg1"/>
              </a:solidFill>
              <a:cs typeface="Calibri Light"/>
            </a:endParaRPr>
          </a:p>
        </p:txBody>
      </p:sp>
      <p:pic>
        <p:nvPicPr>
          <p:cNvPr id="14" name="Picture 13">
            <a:extLst>
              <a:ext uri="{FF2B5EF4-FFF2-40B4-BE49-F238E27FC236}">
                <a16:creationId xmlns:a16="http://schemas.microsoft.com/office/drawing/2014/main" id="{688748D7-58F2-DC4F-8875-2CF5412CA274}"/>
              </a:ext>
            </a:extLst>
          </p:cNvPr>
          <p:cNvPicPr>
            <a:picLocks noChangeAspect="1"/>
          </p:cNvPicPr>
          <p:nvPr/>
        </p:nvPicPr>
        <p:blipFill>
          <a:blip r:embed="rId3"/>
          <a:stretch>
            <a:fillRect/>
          </a:stretch>
        </p:blipFill>
        <p:spPr>
          <a:xfrm>
            <a:off x="5286258" y="2870750"/>
            <a:ext cx="1625600" cy="1625600"/>
          </a:xfrm>
          <a:prstGeom prst="rect">
            <a:avLst/>
          </a:prstGeom>
        </p:spPr>
      </p:pic>
      <p:sp>
        <p:nvSpPr>
          <p:cNvPr id="15" name="TextBox 14">
            <a:extLst>
              <a:ext uri="{FF2B5EF4-FFF2-40B4-BE49-F238E27FC236}">
                <a16:creationId xmlns:a16="http://schemas.microsoft.com/office/drawing/2014/main" id="{6E483C3D-26EA-3F43-9A99-8A22A26ACC68}"/>
              </a:ext>
            </a:extLst>
          </p:cNvPr>
          <p:cNvSpPr txBox="1"/>
          <p:nvPr/>
        </p:nvSpPr>
        <p:spPr>
          <a:xfrm>
            <a:off x="3779812" y="4580850"/>
            <a:ext cx="4638514" cy="707886"/>
          </a:xfrm>
          <a:prstGeom prst="rect">
            <a:avLst/>
          </a:prstGeom>
          <a:noFill/>
        </p:spPr>
        <p:txBody>
          <a:bodyPr wrap="none" rtlCol="0">
            <a:spAutoFit/>
          </a:bodyPr>
          <a:lstStyle/>
          <a:p>
            <a:pPr algn="ctr"/>
            <a:r>
              <a:rPr kumimoji="1" lang="en-US" altLang="zh-CN" sz="2000" b="1"/>
              <a:t>Help</a:t>
            </a:r>
            <a:r>
              <a:rPr kumimoji="1" lang="zh-CN" altLang="en-US" sz="2000" b="1"/>
              <a:t> </a:t>
            </a:r>
            <a:r>
              <a:rPr kumimoji="1" lang="en-US" altLang="zh-CN" sz="2000" b="1"/>
              <a:t>them</a:t>
            </a:r>
            <a:r>
              <a:rPr kumimoji="1" lang="zh-CN" altLang="en-US" sz="2000" b="1"/>
              <a:t> </a:t>
            </a:r>
            <a:r>
              <a:rPr kumimoji="1" lang="en-US" altLang="zh-CN" sz="2000" b="1"/>
              <a:t>to</a:t>
            </a:r>
            <a:r>
              <a:rPr kumimoji="1" lang="zh-CN" altLang="en-US" sz="2000" b="1"/>
              <a:t> </a:t>
            </a:r>
            <a:r>
              <a:rPr kumimoji="1" lang="en-US" altLang="zh-CN" sz="2000" b="1"/>
              <a:t>attract more customers and </a:t>
            </a:r>
          </a:p>
          <a:p>
            <a:pPr algn="ctr"/>
            <a:r>
              <a:rPr kumimoji="1" lang="en-US" altLang="zh-CN" sz="2000" b="1"/>
              <a:t>increase market share</a:t>
            </a:r>
          </a:p>
        </p:txBody>
      </p:sp>
      <p:pic>
        <p:nvPicPr>
          <p:cNvPr id="16" name="Picture 15" descr="A close up of a sign&#10;&#10;Description automatically generated">
            <a:extLst>
              <a:ext uri="{FF2B5EF4-FFF2-40B4-BE49-F238E27FC236}">
                <a16:creationId xmlns:a16="http://schemas.microsoft.com/office/drawing/2014/main" id="{EE64968E-BAFF-3F49-B1A0-6808A079DA13}"/>
              </a:ext>
            </a:extLst>
          </p:cNvPr>
          <p:cNvPicPr>
            <a:picLocks noChangeAspect="1"/>
          </p:cNvPicPr>
          <p:nvPr/>
        </p:nvPicPr>
        <p:blipFill>
          <a:blip r:embed="rId4"/>
          <a:stretch>
            <a:fillRect/>
          </a:stretch>
        </p:blipFill>
        <p:spPr>
          <a:xfrm>
            <a:off x="10930176" y="109101"/>
            <a:ext cx="1157049" cy="1157049"/>
          </a:xfrm>
          <a:prstGeom prst="rect">
            <a:avLst/>
          </a:prstGeom>
        </p:spPr>
      </p:pic>
      <p:pic>
        <p:nvPicPr>
          <p:cNvPr id="18" name="Picture 17" descr="A picture containing vector graphics&#10;&#10;Description automatically generated">
            <a:extLst>
              <a:ext uri="{FF2B5EF4-FFF2-40B4-BE49-F238E27FC236}">
                <a16:creationId xmlns:a16="http://schemas.microsoft.com/office/drawing/2014/main" id="{AE303DF1-E320-6A4A-81F9-EBAC2767B495}"/>
              </a:ext>
            </a:extLst>
          </p:cNvPr>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8553149" y="2319685"/>
            <a:ext cx="3344406" cy="3344800"/>
          </a:xfrm>
          <a:prstGeom prst="ellipse">
            <a:avLst/>
          </a:prstGeom>
          <a:ln>
            <a:noFill/>
          </a:ln>
          <a:effectLst>
            <a:softEdge rad="112500"/>
          </a:effectLst>
        </p:spPr>
      </p:pic>
      <p:sp>
        <p:nvSpPr>
          <p:cNvPr id="19" name="TextBox 18">
            <a:extLst>
              <a:ext uri="{FF2B5EF4-FFF2-40B4-BE49-F238E27FC236}">
                <a16:creationId xmlns:a16="http://schemas.microsoft.com/office/drawing/2014/main" id="{9498AF72-5120-AE46-BB3E-1EC7EA6721CB}"/>
              </a:ext>
            </a:extLst>
          </p:cNvPr>
          <p:cNvSpPr txBox="1"/>
          <p:nvPr/>
        </p:nvSpPr>
        <p:spPr>
          <a:xfrm>
            <a:off x="8887173" y="3491361"/>
            <a:ext cx="2761301" cy="945409"/>
          </a:xfrm>
          <a:prstGeom prst="rect">
            <a:avLst/>
          </a:prstGeom>
          <a:noFill/>
        </p:spPr>
        <p:txBody>
          <a:bodyPr wrap="square" rtlCol="0">
            <a:spAutoFit/>
          </a:bodyPr>
          <a:lstStyle/>
          <a:p>
            <a:r>
              <a:rPr lang="en-US" b="1">
                <a:latin typeface="Gill Sans" panose="020B0502020104020203" pitchFamily="34" charset="-79"/>
                <a:cs typeface="Gill Sans" panose="020B0502020104020203" pitchFamily="34" charset="-79"/>
              </a:rPr>
              <a:t>SWEET</a:t>
            </a:r>
          </a:p>
          <a:p>
            <a:r>
              <a:rPr lang="en-US" b="1">
                <a:latin typeface="Gill Sans" panose="020B0502020104020203" pitchFamily="34" charset="-79"/>
                <a:cs typeface="Gill Sans" panose="020B0502020104020203" pitchFamily="34" charset="-79"/>
              </a:rPr>
              <a:t>MELON</a:t>
            </a:r>
          </a:p>
          <a:p>
            <a:r>
              <a:rPr lang="en-US" b="1">
                <a:latin typeface="Gill Sans" panose="020B0502020104020203" pitchFamily="34" charset="-79"/>
                <a:cs typeface="Gill Sans" panose="020B0502020104020203" pitchFamily="34" charset="-79"/>
              </a:rPr>
              <a:t>CONSULTING</a:t>
            </a:r>
          </a:p>
        </p:txBody>
      </p:sp>
      <p:sp>
        <p:nvSpPr>
          <p:cNvPr id="20" name="Right Arrow 19">
            <a:extLst>
              <a:ext uri="{FF2B5EF4-FFF2-40B4-BE49-F238E27FC236}">
                <a16:creationId xmlns:a16="http://schemas.microsoft.com/office/drawing/2014/main" id="{B68A0A27-67FE-CD47-A15F-6C0C52AAF059}"/>
              </a:ext>
            </a:extLst>
          </p:cNvPr>
          <p:cNvSpPr/>
          <p:nvPr/>
        </p:nvSpPr>
        <p:spPr>
          <a:xfrm>
            <a:off x="4246323" y="3564497"/>
            <a:ext cx="522514" cy="641280"/>
          </a:xfrm>
          <a:prstGeom prst="rightArrow">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84716A1F-63DF-2E47-837D-28E0FE2C4E3F}"/>
              </a:ext>
            </a:extLst>
          </p:cNvPr>
          <p:cNvSpPr/>
          <p:nvPr/>
        </p:nvSpPr>
        <p:spPr>
          <a:xfrm>
            <a:off x="7343857" y="3576680"/>
            <a:ext cx="522514" cy="641280"/>
          </a:xfrm>
          <a:prstGeom prst="rightArrow">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picture containing wall, indoor&#10;&#10;Description automatically generated">
            <a:extLst>
              <a:ext uri="{FF2B5EF4-FFF2-40B4-BE49-F238E27FC236}">
                <a16:creationId xmlns:a16="http://schemas.microsoft.com/office/drawing/2014/main" id="{90BAB827-B665-8347-BFC1-5B684CC55101}"/>
              </a:ext>
            </a:extLst>
          </p:cNvPr>
          <p:cNvPicPr>
            <a:picLocks noChangeAspect="1"/>
          </p:cNvPicPr>
          <p:nvPr/>
        </p:nvPicPr>
        <p:blipFill>
          <a:blip r:embed="rId7">
            <a:duotone>
              <a:prstClr val="black"/>
              <a:srgbClr val="D9C3A5">
                <a:tint val="50000"/>
                <a:satMod val="180000"/>
              </a:srgbClr>
            </a:duotone>
          </a:blip>
          <a:stretch>
            <a:fillRect/>
          </a:stretch>
        </p:blipFill>
        <p:spPr>
          <a:xfrm>
            <a:off x="294445" y="2319685"/>
            <a:ext cx="3344407" cy="3400185"/>
          </a:xfrm>
          <a:prstGeom prst="ellipse">
            <a:avLst/>
          </a:prstGeom>
          <a:ln>
            <a:noFill/>
          </a:ln>
          <a:effectLst>
            <a:softEdge rad="112500"/>
          </a:effectLst>
        </p:spPr>
      </p:pic>
    </p:spTree>
    <p:extLst>
      <p:ext uri="{BB962C8B-B14F-4D97-AF65-F5344CB8AC3E}">
        <p14:creationId xmlns:p14="http://schemas.microsoft.com/office/powerpoint/2010/main" val="1771416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B0EDC5-933B-2047-AB3A-E2C377DEDA33}"/>
              </a:ext>
            </a:extLst>
          </p:cNvPr>
          <p:cNvSpPr/>
          <p:nvPr/>
        </p:nvSpPr>
        <p:spPr>
          <a:xfrm>
            <a:off x="0" y="0"/>
            <a:ext cx="12188826" cy="1325563"/>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 name="Title 1">
            <a:extLst>
              <a:ext uri="{FF2B5EF4-FFF2-40B4-BE49-F238E27FC236}">
                <a16:creationId xmlns:a16="http://schemas.microsoft.com/office/drawing/2014/main" id="{4D4DD50F-05AF-441C-B1D5-052EF1D2A96F}"/>
              </a:ext>
            </a:extLst>
          </p:cNvPr>
          <p:cNvSpPr>
            <a:spLocks noGrp="1"/>
          </p:cNvSpPr>
          <p:nvPr>
            <p:ph type="title"/>
          </p:nvPr>
        </p:nvSpPr>
        <p:spPr>
          <a:xfrm>
            <a:off x="100968" y="81643"/>
            <a:ext cx="10515600" cy="1325563"/>
          </a:xfrm>
        </p:spPr>
        <p:txBody>
          <a:bodyPr>
            <a:normAutofit/>
          </a:bodyPr>
          <a:lstStyle/>
          <a:p>
            <a:r>
              <a:rPr lang="en-US" altLang="zh-CN" sz="5400" b="1">
                <a:solidFill>
                  <a:schemeClr val="bg1"/>
                </a:solidFill>
                <a:cs typeface="Calibri Light"/>
              </a:rPr>
              <a:t>OUR APPROACH</a:t>
            </a:r>
            <a:endParaRPr lang="en-US" sz="5400" b="1">
              <a:solidFill>
                <a:schemeClr val="bg1"/>
              </a:solidFill>
              <a:cs typeface="Calibri Light"/>
            </a:endParaRPr>
          </a:p>
        </p:txBody>
      </p:sp>
      <p:pic>
        <p:nvPicPr>
          <p:cNvPr id="16" name="Picture 15" descr="A close up of a sign&#10;&#10;Description automatically generated">
            <a:extLst>
              <a:ext uri="{FF2B5EF4-FFF2-40B4-BE49-F238E27FC236}">
                <a16:creationId xmlns:a16="http://schemas.microsoft.com/office/drawing/2014/main" id="{EE64968E-BAFF-3F49-B1A0-6808A079DA13}"/>
              </a:ext>
            </a:extLst>
          </p:cNvPr>
          <p:cNvPicPr>
            <a:picLocks noChangeAspect="1"/>
          </p:cNvPicPr>
          <p:nvPr/>
        </p:nvPicPr>
        <p:blipFill>
          <a:blip r:embed="rId3"/>
          <a:stretch>
            <a:fillRect/>
          </a:stretch>
        </p:blipFill>
        <p:spPr>
          <a:xfrm>
            <a:off x="10930176" y="109101"/>
            <a:ext cx="1157049" cy="1157049"/>
          </a:xfrm>
          <a:prstGeom prst="rect">
            <a:avLst/>
          </a:prstGeom>
        </p:spPr>
      </p:pic>
      <p:sp>
        <p:nvSpPr>
          <p:cNvPr id="4" name="TextBox 3">
            <a:extLst>
              <a:ext uri="{FF2B5EF4-FFF2-40B4-BE49-F238E27FC236}">
                <a16:creationId xmlns:a16="http://schemas.microsoft.com/office/drawing/2014/main" id="{A72C49E0-26AB-2043-8EFF-8CD347ABFE7B}"/>
              </a:ext>
            </a:extLst>
          </p:cNvPr>
          <p:cNvSpPr txBox="1"/>
          <p:nvPr/>
        </p:nvSpPr>
        <p:spPr>
          <a:xfrm>
            <a:off x="1614488" y="2474893"/>
            <a:ext cx="9315688" cy="954107"/>
          </a:xfrm>
          <a:prstGeom prst="rect">
            <a:avLst/>
          </a:prstGeom>
          <a:noFill/>
        </p:spPr>
        <p:txBody>
          <a:bodyPr wrap="square" rtlCol="0">
            <a:spAutoFit/>
          </a:bodyPr>
          <a:lstStyle/>
          <a:p>
            <a:r>
              <a:rPr lang="en-US" sz="3200" b="1"/>
              <a:t>94% </a:t>
            </a:r>
            <a:r>
              <a:rPr lang="en-US" sz="2400"/>
              <a:t>of diners will choose a restaurant based on online reviews according to </a:t>
            </a:r>
            <a:r>
              <a:rPr lang="en-US" sz="2400" err="1"/>
              <a:t>smallbiztrends</a:t>
            </a:r>
            <a:r>
              <a:rPr lang="en-US" sz="2400"/>
              <a:t>.</a:t>
            </a:r>
          </a:p>
        </p:txBody>
      </p:sp>
      <p:sp>
        <p:nvSpPr>
          <p:cNvPr id="5" name="TextBox 4">
            <a:extLst>
              <a:ext uri="{FF2B5EF4-FFF2-40B4-BE49-F238E27FC236}">
                <a16:creationId xmlns:a16="http://schemas.microsoft.com/office/drawing/2014/main" id="{23E414F8-E3A2-BB4D-8056-B9890DD0FCCD}"/>
              </a:ext>
            </a:extLst>
          </p:cNvPr>
          <p:cNvSpPr txBox="1"/>
          <p:nvPr/>
        </p:nvSpPr>
        <p:spPr>
          <a:xfrm>
            <a:off x="1614488" y="3746321"/>
            <a:ext cx="9344263" cy="1323439"/>
          </a:xfrm>
          <a:prstGeom prst="rect">
            <a:avLst/>
          </a:prstGeom>
          <a:noFill/>
        </p:spPr>
        <p:txBody>
          <a:bodyPr wrap="square" rtlCol="0">
            <a:spAutoFit/>
          </a:bodyPr>
          <a:lstStyle/>
          <a:p>
            <a:r>
              <a:rPr lang="en-US" sz="2400"/>
              <a:t>Thus, we decided to use </a:t>
            </a:r>
            <a:r>
              <a:rPr lang="en-US" sz="3200" b="1"/>
              <a:t>Yelp Reviews </a:t>
            </a:r>
            <a:r>
              <a:rPr lang="en-US" sz="2400"/>
              <a:t>to help Bacchanal assess its</a:t>
            </a:r>
            <a:r>
              <a:rPr lang="zh-CN" altLang="en-US" sz="2400"/>
              <a:t>　 </a:t>
            </a:r>
            <a:r>
              <a:rPr lang="en-US" sz="2400"/>
              <a:t>business performance and potential improvements to make.</a:t>
            </a:r>
          </a:p>
          <a:p>
            <a:endParaRPr lang="en-US" sz="2400"/>
          </a:p>
        </p:txBody>
      </p:sp>
    </p:spTree>
    <p:extLst>
      <p:ext uri="{BB962C8B-B14F-4D97-AF65-F5344CB8AC3E}">
        <p14:creationId xmlns:p14="http://schemas.microsoft.com/office/powerpoint/2010/main" val="21678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sitting at a table full of food&#10;&#10;Description automatically generated">
            <a:extLst>
              <a:ext uri="{FF2B5EF4-FFF2-40B4-BE49-F238E27FC236}">
                <a16:creationId xmlns:a16="http://schemas.microsoft.com/office/drawing/2014/main" id="{B82CF60A-F498-A34B-9F72-27A32FE1DCAD}"/>
              </a:ext>
            </a:extLst>
          </p:cNvPr>
          <p:cNvPicPr>
            <a:picLocks noChangeAspect="1"/>
          </p:cNvPicPr>
          <p:nvPr/>
        </p:nvPicPr>
        <p:blipFill rotWithShape="1">
          <a:blip r:embed="rId2"/>
          <a:srcRect t="3091" b="12639"/>
          <a:stretch/>
        </p:blipFill>
        <p:spPr>
          <a:xfrm>
            <a:off x="20" y="10"/>
            <a:ext cx="12191980" cy="6857990"/>
          </a:xfrm>
          <a:prstGeom prst="rect">
            <a:avLst/>
          </a:prstGeom>
        </p:spPr>
      </p:pic>
      <p:sp>
        <p:nvSpPr>
          <p:cNvPr id="6" name="Rectangle 5">
            <a:extLst>
              <a:ext uri="{FF2B5EF4-FFF2-40B4-BE49-F238E27FC236}">
                <a16:creationId xmlns:a16="http://schemas.microsoft.com/office/drawing/2014/main" id="{D382D338-4BF1-734B-958E-E1A33E85B585}"/>
              </a:ext>
            </a:extLst>
          </p:cNvPr>
          <p:cNvSpPr/>
          <p:nvPr/>
        </p:nvSpPr>
        <p:spPr>
          <a:xfrm>
            <a:off x="-514865" y="-586946"/>
            <a:ext cx="13221729" cy="8031892"/>
          </a:xfrm>
          <a:prstGeom prst="rect">
            <a:avLst/>
          </a:prstGeom>
          <a:solidFill>
            <a:schemeClr val="tx1">
              <a:lumMod val="95000"/>
              <a:lumOff val="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A4E515-CCF2-2E42-BA02-8AAD60C0F25B}"/>
              </a:ext>
            </a:extLst>
          </p:cNvPr>
          <p:cNvSpPr txBox="1"/>
          <p:nvPr/>
        </p:nvSpPr>
        <p:spPr>
          <a:xfrm>
            <a:off x="4473165" y="2151727"/>
            <a:ext cx="8748584" cy="2554545"/>
          </a:xfrm>
          <a:prstGeom prst="rect">
            <a:avLst/>
          </a:prstGeom>
          <a:noFill/>
        </p:spPr>
        <p:txBody>
          <a:bodyPr wrap="square" rtlCol="0">
            <a:spAutoFit/>
          </a:bodyPr>
          <a:lstStyle/>
          <a:p>
            <a:r>
              <a:rPr lang="en-US" sz="8000" b="1">
                <a:solidFill>
                  <a:schemeClr val="bg1"/>
                </a:solidFill>
              </a:rPr>
              <a:t>BUFFET MARKET</a:t>
            </a:r>
          </a:p>
          <a:p>
            <a:r>
              <a:rPr lang="en-US" sz="8000" b="1">
                <a:solidFill>
                  <a:schemeClr val="bg1"/>
                </a:solidFill>
              </a:rPr>
              <a:t>IN LAS VEGAS</a:t>
            </a:r>
          </a:p>
        </p:txBody>
      </p:sp>
      <p:sp>
        <p:nvSpPr>
          <p:cNvPr id="10" name="Rectangle 9">
            <a:extLst>
              <a:ext uri="{FF2B5EF4-FFF2-40B4-BE49-F238E27FC236}">
                <a16:creationId xmlns:a16="http://schemas.microsoft.com/office/drawing/2014/main" id="{163EC8F2-9251-B04E-B723-013CD31F8D8C}"/>
              </a:ext>
            </a:extLst>
          </p:cNvPr>
          <p:cNvSpPr/>
          <p:nvPr/>
        </p:nvSpPr>
        <p:spPr>
          <a:xfrm>
            <a:off x="4137360" y="1514044"/>
            <a:ext cx="52242" cy="3880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6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8EDE2E9-5147-554B-89B8-7B321537188B}"/>
              </a:ext>
            </a:extLst>
          </p:cNvPr>
          <p:cNvSpPr/>
          <p:nvPr/>
        </p:nvSpPr>
        <p:spPr>
          <a:xfrm>
            <a:off x="4934022" y="3891444"/>
            <a:ext cx="4126851" cy="15696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9966BD-7C85-4F4F-B075-B408288DDF0B}"/>
              </a:ext>
            </a:extLst>
          </p:cNvPr>
          <p:cNvPicPr>
            <a:picLocks noChangeAspect="1"/>
          </p:cNvPicPr>
          <p:nvPr/>
        </p:nvPicPr>
        <p:blipFill>
          <a:blip r:embed="rId2"/>
          <a:stretch>
            <a:fillRect/>
          </a:stretch>
        </p:blipFill>
        <p:spPr>
          <a:xfrm>
            <a:off x="1613015" y="3429000"/>
            <a:ext cx="8965970" cy="3244442"/>
          </a:xfrm>
          <a:prstGeom prst="rect">
            <a:avLst/>
          </a:prstGeom>
        </p:spPr>
      </p:pic>
      <p:sp>
        <p:nvSpPr>
          <p:cNvPr id="11" name="Rectangle 10">
            <a:extLst>
              <a:ext uri="{FF2B5EF4-FFF2-40B4-BE49-F238E27FC236}">
                <a16:creationId xmlns:a16="http://schemas.microsoft.com/office/drawing/2014/main" id="{9BFCC575-C2F3-E94F-BFBD-CF116603A40D}"/>
              </a:ext>
            </a:extLst>
          </p:cNvPr>
          <p:cNvSpPr/>
          <p:nvPr/>
        </p:nvSpPr>
        <p:spPr>
          <a:xfrm>
            <a:off x="0" y="0"/>
            <a:ext cx="12188826" cy="1325563"/>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 name="Title 1">
            <a:extLst>
              <a:ext uri="{FF2B5EF4-FFF2-40B4-BE49-F238E27FC236}">
                <a16:creationId xmlns:a16="http://schemas.microsoft.com/office/drawing/2014/main" id="{194D8DD1-A56B-4243-8CF7-35C5B80C389D}"/>
              </a:ext>
            </a:extLst>
          </p:cNvPr>
          <p:cNvSpPr>
            <a:spLocks noGrp="1"/>
          </p:cNvSpPr>
          <p:nvPr>
            <p:ph type="title"/>
          </p:nvPr>
        </p:nvSpPr>
        <p:spPr>
          <a:xfrm>
            <a:off x="100968" y="81643"/>
            <a:ext cx="10515600" cy="1325563"/>
          </a:xfrm>
        </p:spPr>
        <p:txBody>
          <a:bodyPr>
            <a:normAutofit/>
          </a:bodyPr>
          <a:lstStyle/>
          <a:p>
            <a:r>
              <a:rPr lang="en-US" altLang="zh-CN" sz="5400" b="1">
                <a:solidFill>
                  <a:schemeClr val="bg1"/>
                </a:solidFill>
                <a:cs typeface="Calibri Light"/>
              </a:rPr>
              <a:t>BUFFET MARKET IN LAS VEGAS</a:t>
            </a:r>
            <a:endParaRPr lang="en-US" sz="5400" b="1">
              <a:solidFill>
                <a:schemeClr val="bg1"/>
              </a:solidFill>
              <a:cs typeface="Calibri Light"/>
            </a:endParaRPr>
          </a:p>
        </p:txBody>
      </p:sp>
      <p:pic>
        <p:nvPicPr>
          <p:cNvPr id="13" name="Picture 12" descr="A close up of a sign&#10;&#10;Description automatically generated">
            <a:extLst>
              <a:ext uri="{FF2B5EF4-FFF2-40B4-BE49-F238E27FC236}">
                <a16:creationId xmlns:a16="http://schemas.microsoft.com/office/drawing/2014/main" id="{A81B3DE9-3FE3-DF43-B7FA-FAB5EA8874A6}"/>
              </a:ext>
            </a:extLst>
          </p:cNvPr>
          <p:cNvPicPr>
            <a:picLocks noChangeAspect="1"/>
          </p:cNvPicPr>
          <p:nvPr/>
        </p:nvPicPr>
        <p:blipFill>
          <a:blip r:embed="rId3"/>
          <a:stretch>
            <a:fillRect/>
          </a:stretch>
        </p:blipFill>
        <p:spPr>
          <a:xfrm>
            <a:off x="10930176" y="109101"/>
            <a:ext cx="1157049" cy="1157049"/>
          </a:xfrm>
          <a:prstGeom prst="rect">
            <a:avLst/>
          </a:prstGeom>
        </p:spPr>
      </p:pic>
      <p:sp>
        <p:nvSpPr>
          <p:cNvPr id="15" name="TextBox 14">
            <a:extLst>
              <a:ext uri="{FF2B5EF4-FFF2-40B4-BE49-F238E27FC236}">
                <a16:creationId xmlns:a16="http://schemas.microsoft.com/office/drawing/2014/main" id="{4392803C-D2A3-5E46-8E33-D492201B4894}"/>
              </a:ext>
            </a:extLst>
          </p:cNvPr>
          <p:cNvSpPr txBox="1"/>
          <p:nvPr/>
        </p:nvSpPr>
        <p:spPr>
          <a:xfrm>
            <a:off x="5677983" y="1677131"/>
            <a:ext cx="2295216" cy="830997"/>
          </a:xfrm>
          <a:prstGeom prst="rect">
            <a:avLst/>
          </a:prstGeom>
          <a:noFill/>
        </p:spPr>
        <p:txBody>
          <a:bodyPr wrap="square" rtlCol="0">
            <a:spAutoFit/>
          </a:bodyPr>
          <a:lstStyle/>
          <a:p>
            <a:r>
              <a:rPr lang="en-US" altLang="zh-CN" sz="4800" b="1"/>
              <a:t>1534</a:t>
            </a:r>
            <a:endParaRPr lang="en-US" sz="4800" b="1"/>
          </a:p>
        </p:txBody>
      </p:sp>
      <p:pic>
        <p:nvPicPr>
          <p:cNvPr id="16" name="Graphic 15">
            <a:extLst>
              <a:ext uri="{FF2B5EF4-FFF2-40B4-BE49-F238E27FC236}">
                <a16:creationId xmlns:a16="http://schemas.microsoft.com/office/drawing/2014/main" id="{65BB144B-213F-F040-AEE6-CB2E9BCD6A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0022" y="1884128"/>
            <a:ext cx="1248000" cy="1248000"/>
          </a:xfrm>
          <a:prstGeom prst="rect">
            <a:avLst/>
          </a:prstGeom>
        </p:spPr>
      </p:pic>
      <p:sp>
        <p:nvSpPr>
          <p:cNvPr id="17" name="Rectangle 16">
            <a:extLst>
              <a:ext uri="{FF2B5EF4-FFF2-40B4-BE49-F238E27FC236}">
                <a16:creationId xmlns:a16="http://schemas.microsoft.com/office/drawing/2014/main" id="{5DED88F4-5B42-8041-8F64-F5C6F7B44DA6}"/>
              </a:ext>
            </a:extLst>
          </p:cNvPr>
          <p:cNvSpPr/>
          <p:nvPr/>
        </p:nvSpPr>
        <p:spPr>
          <a:xfrm>
            <a:off x="5598009" y="2368789"/>
            <a:ext cx="1717340" cy="830997"/>
          </a:xfrm>
          <a:prstGeom prst="rect">
            <a:avLst/>
          </a:prstGeom>
        </p:spPr>
        <p:txBody>
          <a:bodyPr wrap="square">
            <a:spAutoFit/>
          </a:bodyPr>
          <a:lstStyle/>
          <a:p>
            <a:pPr algn="ctr"/>
            <a:r>
              <a:rPr kumimoji="1" lang="en-US" altLang="zh-CN" sz="2400" b="1"/>
              <a:t>Buffets</a:t>
            </a:r>
            <a:r>
              <a:rPr kumimoji="1" lang="zh-CN" altLang="en-US" sz="2400" b="1"/>
              <a:t> </a:t>
            </a:r>
            <a:endParaRPr kumimoji="1" lang="en-US" altLang="zh-CN" sz="2400" b="1"/>
          </a:p>
          <a:p>
            <a:pPr algn="ctr"/>
            <a:r>
              <a:rPr kumimoji="1" lang="en-US" altLang="zh-CN" sz="2400" b="1"/>
              <a:t>in</a:t>
            </a:r>
            <a:r>
              <a:rPr kumimoji="1" lang="zh-CN" altLang="en-US" sz="2400" b="1"/>
              <a:t> </a:t>
            </a:r>
            <a:r>
              <a:rPr kumimoji="1" lang="en-US" altLang="zh-CN" sz="2400" b="1"/>
              <a:t>Las</a:t>
            </a:r>
            <a:r>
              <a:rPr kumimoji="1" lang="zh-CN" altLang="en-US" sz="2400" b="1"/>
              <a:t> </a:t>
            </a:r>
            <a:r>
              <a:rPr kumimoji="1" lang="en-US" altLang="zh-CN" sz="2400" b="1"/>
              <a:t>Vegas</a:t>
            </a:r>
            <a:endParaRPr lang="en-US" sz="2400"/>
          </a:p>
        </p:txBody>
      </p:sp>
      <p:sp>
        <p:nvSpPr>
          <p:cNvPr id="18" name="TextBox 17">
            <a:extLst>
              <a:ext uri="{FF2B5EF4-FFF2-40B4-BE49-F238E27FC236}">
                <a16:creationId xmlns:a16="http://schemas.microsoft.com/office/drawing/2014/main" id="{33E61A3A-BE7C-664F-84D9-4926FF5F7F63}"/>
              </a:ext>
            </a:extLst>
          </p:cNvPr>
          <p:cNvSpPr txBox="1"/>
          <p:nvPr/>
        </p:nvSpPr>
        <p:spPr>
          <a:xfrm>
            <a:off x="5930672" y="3969313"/>
            <a:ext cx="2769353" cy="1323439"/>
          </a:xfrm>
          <a:prstGeom prst="rect">
            <a:avLst/>
          </a:prstGeom>
          <a:solidFill>
            <a:srgbClr val="C00000"/>
          </a:solidFill>
        </p:spPr>
        <p:txBody>
          <a:bodyPr wrap="square" rtlCol="0">
            <a:spAutoFit/>
          </a:bodyPr>
          <a:lstStyle/>
          <a:p>
            <a:pPr algn="ctr"/>
            <a:r>
              <a:rPr lang="en-US" sz="8000" b="1" i="1">
                <a:solidFill>
                  <a:schemeClr val="bg1"/>
                </a:solidFill>
              </a:rPr>
              <a:t>No.1</a:t>
            </a:r>
          </a:p>
        </p:txBody>
      </p:sp>
    </p:spTree>
    <p:extLst>
      <p:ext uri="{BB962C8B-B14F-4D97-AF65-F5344CB8AC3E}">
        <p14:creationId xmlns:p14="http://schemas.microsoft.com/office/powerpoint/2010/main" val="118810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indoor, ceiling, wall, table&#10;&#10;Description automatically generated">
            <a:extLst>
              <a:ext uri="{FF2B5EF4-FFF2-40B4-BE49-F238E27FC236}">
                <a16:creationId xmlns:a16="http://schemas.microsoft.com/office/drawing/2014/main" id="{AC471F0B-6150-B944-A0D8-C8833592CFE6}"/>
              </a:ext>
            </a:extLst>
          </p:cNvPr>
          <p:cNvPicPr>
            <a:picLocks noChangeAspect="1"/>
          </p:cNvPicPr>
          <p:nvPr/>
        </p:nvPicPr>
        <p:blipFill rotWithShape="1">
          <a:blip r:embed="rId2"/>
          <a:srcRect t="11693" b="4038"/>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E73A4333-79C9-964C-8A17-361565DC330E}"/>
              </a:ext>
            </a:extLst>
          </p:cNvPr>
          <p:cNvSpPr/>
          <p:nvPr/>
        </p:nvSpPr>
        <p:spPr>
          <a:xfrm>
            <a:off x="-514865" y="-586946"/>
            <a:ext cx="13221729" cy="8031892"/>
          </a:xfrm>
          <a:prstGeom prst="rect">
            <a:avLst/>
          </a:prstGeom>
          <a:solidFill>
            <a:schemeClr val="tx1">
              <a:lumMod val="95000"/>
              <a:lumOff val="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8EFA6A4-74F2-9A4B-AE72-32A61549F9EE}"/>
              </a:ext>
            </a:extLst>
          </p:cNvPr>
          <p:cNvSpPr txBox="1"/>
          <p:nvPr/>
        </p:nvSpPr>
        <p:spPr>
          <a:xfrm>
            <a:off x="4288681" y="2151727"/>
            <a:ext cx="8748584" cy="2554545"/>
          </a:xfrm>
          <a:prstGeom prst="rect">
            <a:avLst/>
          </a:prstGeom>
          <a:noFill/>
        </p:spPr>
        <p:txBody>
          <a:bodyPr wrap="square" rtlCol="0">
            <a:spAutoFit/>
          </a:bodyPr>
          <a:lstStyle/>
          <a:p>
            <a:r>
              <a:rPr lang="en-US" altLang="zh-CN" sz="8000" b="1">
                <a:solidFill>
                  <a:schemeClr val="bg1"/>
                </a:solidFill>
                <a:cs typeface="Calibri Light"/>
              </a:rPr>
              <a:t>BACCHANAL REVIEW ANALYSIS</a:t>
            </a:r>
            <a:endParaRPr lang="en-US" sz="8000" b="1">
              <a:solidFill>
                <a:schemeClr val="bg1"/>
              </a:solidFill>
            </a:endParaRPr>
          </a:p>
        </p:txBody>
      </p:sp>
      <p:sp>
        <p:nvSpPr>
          <p:cNvPr id="16" name="Rectangle 15">
            <a:extLst>
              <a:ext uri="{FF2B5EF4-FFF2-40B4-BE49-F238E27FC236}">
                <a16:creationId xmlns:a16="http://schemas.microsoft.com/office/drawing/2014/main" id="{C0B6955D-D4B0-1B40-97D9-1B3913472E48}"/>
              </a:ext>
            </a:extLst>
          </p:cNvPr>
          <p:cNvSpPr/>
          <p:nvPr/>
        </p:nvSpPr>
        <p:spPr>
          <a:xfrm>
            <a:off x="3992981" y="1514044"/>
            <a:ext cx="52242" cy="3880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2083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E04449A3-AFA0-B74B-816B-981DB46BF1C1}"/>
              </a:ext>
            </a:extLst>
          </p:cNvPr>
          <p:cNvGraphicFramePr>
            <a:graphicFrameLocks/>
          </p:cNvGraphicFramePr>
          <p:nvPr>
            <p:extLst>
              <p:ext uri="{D42A27DB-BD31-4B8C-83A1-F6EECF244321}">
                <p14:modId xmlns:p14="http://schemas.microsoft.com/office/powerpoint/2010/main" val="564375870"/>
              </p:ext>
            </p:extLst>
          </p:nvPr>
        </p:nvGraphicFramePr>
        <p:xfrm>
          <a:off x="151998" y="1686978"/>
          <a:ext cx="7891468" cy="4767320"/>
        </p:xfrm>
        <a:graphic>
          <a:graphicData uri="http://schemas.openxmlformats.org/drawingml/2006/chart">
            <c:chart xmlns:c="http://schemas.openxmlformats.org/drawingml/2006/chart" xmlns:r="http://schemas.openxmlformats.org/officeDocument/2006/relationships" r:id="rId3"/>
          </a:graphicData>
        </a:graphic>
      </p:graphicFrame>
      <p:sp>
        <p:nvSpPr>
          <p:cNvPr id="11" name="5-Point Star 10">
            <a:extLst>
              <a:ext uri="{FF2B5EF4-FFF2-40B4-BE49-F238E27FC236}">
                <a16:creationId xmlns:a16="http://schemas.microsoft.com/office/drawing/2014/main" id="{07AFFE80-B263-9146-AD92-6303BC43F624}"/>
              </a:ext>
            </a:extLst>
          </p:cNvPr>
          <p:cNvSpPr/>
          <p:nvPr/>
        </p:nvSpPr>
        <p:spPr>
          <a:xfrm>
            <a:off x="8385248" y="2811593"/>
            <a:ext cx="271462" cy="271464"/>
          </a:xfrm>
          <a:prstGeom prst="star5">
            <a:avLst/>
          </a:prstGeom>
          <a:ln>
            <a:noFill/>
          </a:ln>
          <a:effectLst/>
          <a:scene3d>
            <a:camera prst="orthographicFront">
              <a:rot lat="0" lon="0" rev="0"/>
            </a:camera>
            <a:lightRig rig="contrasting" dir="t">
              <a:rot lat="0" lon="0" rev="7800000"/>
            </a:lightRig>
          </a:scene3d>
          <a:sp3d>
            <a:bevelT w="139700" h="1397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2" name="5-Point Star 11">
            <a:extLst>
              <a:ext uri="{FF2B5EF4-FFF2-40B4-BE49-F238E27FC236}">
                <a16:creationId xmlns:a16="http://schemas.microsoft.com/office/drawing/2014/main" id="{69343DB3-2ECF-2743-A0FA-B9BABDAAB6A0}"/>
              </a:ext>
            </a:extLst>
          </p:cNvPr>
          <p:cNvSpPr/>
          <p:nvPr/>
        </p:nvSpPr>
        <p:spPr>
          <a:xfrm>
            <a:off x="8787679" y="2811593"/>
            <a:ext cx="271462" cy="271464"/>
          </a:xfrm>
          <a:prstGeom prst="star5">
            <a:avLst/>
          </a:prstGeom>
          <a:ln>
            <a:noFill/>
          </a:ln>
          <a:effectLst/>
          <a:scene3d>
            <a:camera prst="orthographicFront">
              <a:rot lat="0" lon="0" rev="0"/>
            </a:camera>
            <a:lightRig rig="contrasting" dir="t">
              <a:rot lat="0" lon="0" rev="7800000"/>
            </a:lightRig>
          </a:scene3d>
          <a:sp3d>
            <a:bevelT w="139700" h="1397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3" name="5-Point Star 12">
            <a:extLst>
              <a:ext uri="{FF2B5EF4-FFF2-40B4-BE49-F238E27FC236}">
                <a16:creationId xmlns:a16="http://schemas.microsoft.com/office/drawing/2014/main" id="{274CCADB-899B-4F43-B99C-CB6FC1372E07}"/>
              </a:ext>
            </a:extLst>
          </p:cNvPr>
          <p:cNvSpPr/>
          <p:nvPr/>
        </p:nvSpPr>
        <p:spPr>
          <a:xfrm>
            <a:off x="9163916" y="2811593"/>
            <a:ext cx="271462" cy="271464"/>
          </a:xfrm>
          <a:prstGeom prst="star5">
            <a:avLst/>
          </a:prstGeom>
          <a:ln>
            <a:noFill/>
          </a:ln>
          <a:effectLst/>
          <a:scene3d>
            <a:camera prst="orthographicFront">
              <a:rot lat="0" lon="0" rev="0"/>
            </a:camera>
            <a:lightRig rig="contrasting" dir="t">
              <a:rot lat="0" lon="0" rev="7800000"/>
            </a:lightRig>
          </a:scene3d>
          <a:sp3d>
            <a:bevelT w="139700" h="1397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4" name="5-Point Star 13">
            <a:extLst>
              <a:ext uri="{FF2B5EF4-FFF2-40B4-BE49-F238E27FC236}">
                <a16:creationId xmlns:a16="http://schemas.microsoft.com/office/drawing/2014/main" id="{A5507255-D46A-0C4E-B704-2421EF8CA927}"/>
              </a:ext>
            </a:extLst>
          </p:cNvPr>
          <p:cNvSpPr/>
          <p:nvPr/>
        </p:nvSpPr>
        <p:spPr>
          <a:xfrm>
            <a:off x="9544917" y="2811593"/>
            <a:ext cx="271462" cy="271464"/>
          </a:xfrm>
          <a:prstGeom prst="star5">
            <a:avLst/>
          </a:prstGeom>
          <a:ln>
            <a:noFill/>
          </a:ln>
          <a:effectLst/>
          <a:scene3d>
            <a:camera prst="orthographicFront">
              <a:rot lat="0" lon="0" rev="0"/>
            </a:camera>
            <a:lightRig rig="contrasting" dir="t">
              <a:rot lat="0" lon="0" rev="7800000"/>
            </a:lightRig>
          </a:scene3d>
          <a:sp3d>
            <a:bevelT w="139700" h="1397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5" name="5-Point Star 14">
            <a:extLst>
              <a:ext uri="{FF2B5EF4-FFF2-40B4-BE49-F238E27FC236}">
                <a16:creationId xmlns:a16="http://schemas.microsoft.com/office/drawing/2014/main" id="{BA6BDCB6-7E46-B04F-BED9-BD4FA6B9FFD3}"/>
              </a:ext>
            </a:extLst>
          </p:cNvPr>
          <p:cNvSpPr/>
          <p:nvPr/>
        </p:nvSpPr>
        <p:spPr>
          <a:xfrm>
            <a:off x="8385248" y="3461673"/>
            <a:ext cx="271462" cy="271464"/>
          </a:xfrm>
          <a:prstGeom prst="star5">
            <a:avLst/>
          </a:prstGeom>
          <a:ln>
            <a:noFill/>
          </a:ln>
          <a:effectLst/>
          <a:scene3d>
            <a:camera prst="orthographicFront">
              <a:rot lat="0" lon="0" rev="0"/>
            </a:camera>
            <a:lightRig rig="contrasting" dir="t">
              <a:rot lat="0" lon="0" rev="7800000"/>
            </a:lightRig>
          </a:scene3d>
          <a:sp3d>
            <a:bevelT w="139700" h="1397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6" name="5-Point Star 15">
            <a:extLst>
              <a:ext uri="{FF2B5EF4-FFF2-40B4-BE49-F238E27FC236}">
                <a16:creationId xmlns:a16="http://schemas.microsoft.com/office/drawing/2014/main" id="{ED84F090-AC32-A341-AE3E-5B136688F09D}"/>
              </a:ext>
            </a:extLst>
          </p:cNvPr>
          <p:cNvSpPr/>
          <p:nvPr/>
        </p:nvSpPr>
        <p:spPr>
          <a:xfrm>
            <a:off x="8787679" y="3461673"/>
            <a:ext cx="271462" cy="271464"/>
          </a:xfrm>
          <a:prstGeom prst="star5">
            <a:avLst/>
          </a:prstGeom>
          <a:ln>
            <a:noFill/>
          </a:ln>
          <a:effectLst/>
          <a:scene3d>
            <a:camera prst="orthographicFront">
              <a:rot lat="0" lon="0" rev="0"/>
            </a:camera>
            <a:lightRig rig="contrasting" dir="t">
              <a:rot lat="0" lon="0" rev="7800000"/>
            </a:lightRig>
          </a:scene3d>
          <a:sp3d>
            <a:bevelT w="139700" h="1397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7" name="5-Point Star 16">
            <a:extLst>
              <a:ext uri="{FF2B5EF4-FFF2-40B4-BE49-F238E27FC236}">
                <a16:creationId xmlns:a16="http://schemas.microsoft.com/office/drawing/2014/main" id="{096508D0-E92B-9942-9ECD-9996CFE13F56}"/>
              </a:ext>
            </a:extLst>
          </p:cNvPr>
          <p:cNvSpPr/>
          <p:nvPr/>
        </p:nvSpPr>
        <p:spPr>
          <a:xfrm>
            <a:off x="9163916" y="3461673"/>
            <a:ext cx="271462" cy="271464"/>
          </a:xfrm>
          <a:prstGeom prst="star5">
            <a:avLst/>
          </a:prstGeom>
          <a:ln>
            <a:noFill/>
          </a:ln>
          <a:effectLst/>
          <a:scene3d>
            <a:camera prst="orthographicFront">
              <a:rot lat="0" lon="0" rev="0"/>
            </a:camera>
            <a:lightRig rig="contrasting" dir="t">
              <a:rot lat="0" lon="0" rev="7800000"/>
            </a:lightRig>
          </a:scene3d>
          <a:sp3d>
            <a:bevelT w="139700" h="1397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8" name="5-Point Star 17">
            <a:extLst>
              <a:ext uri="{FF2B5EF4-FFF2-40B4-BE49-F238E27FC236}">
                <a16:creationId xmlns:a16="http://schemas.microsoft.com/office/drawing/2014/main" id="{6E23316D-470C-294C-B347-9226A73ED145}"/>
              </a:ext>
            </a:extLst>
          </p:cNvPr>
          <p:cNvSpPr/>
          <p:nvPr/>
        </p:nvSpPr>
        <p:spPr>
          <a:xfrm>
            <a:off x="9544917" y="3461673"/>
            <a:ext cx="271462" cy="271464"/>
          </a:xfrm>
          <a:prstGeom prst="star5">
            <a:avLst/>
          </a:prstGeom>
          <a:ln>
            <a:noFill/>
          </a:ln>
          <a:effectLst/>
          <a:scene3d>
            <a:camera prst="orthographicFront">
              <a:rot lat="0" lon="0" rev="0"/>
            </a:camera>
            <a:lightRig rig="contrasting" dir="t">
              <a:rot lat="0" lon="0" rev="7800000"/>
            </a:lightRig>
          </a:scene3d>
          <a:sp3d>
            <a:bevelT w="139700" h="1397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9" name="5-Point Star 18">
            <a:extLst>
              <a:ext uri="{FF2B5EF4-FFF2-40B4-BE49-F238E27FC236}">
                <a16:creationId xmlns:a16="http://schemas.microsoft.com/office/drawing/2014/main" id="{FBE8AFCA-EDFC-BD4F-AA34-3887BEC80003}"/>
              </a:ext>
            </a:extLst>
          </p:cNvPr>
          <p:cNvSpPr/>
          <p:nvPr/>
        </p:nvSpPr>
        <p:spPr>
          <a:xfrm>
            <a:off x="9925918" y="3461673"/>
            <a:ext cx="271462" cy="271464"/>
          </a:xfrm>
          <a:prstGeom prst="star5">
            <a:avLst/>
          </a:prstGeom>
          <a:ln>
            <a:noFill/>
          </a:ln>
          <a:effectLst/>
          <a:scene3d>
            <a:camera prst="orthographicFront">
              <a:rot lat="0" lon="0" rev="0"/>
            </a:camera>
            <a:lightRig rig="contrasting" dir="t">
              <a:rot lat="0" lon="0" rev="7800000"/>
            </a:lightRig>
          </a:scene3d>
          <a:sp3d>
            <a:bevelT w="139700" h="1397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20" name="5-Point Star 19">
            <a:extLst>
              <a:ext uri="{FF2B5EF4-FFF2-40B4-BE49-F238E27FC236}">
                <a16:creationId xmlns:a16="http://schemas.microsoft.com/office/drawing/2014/main" id="{2CEE4C21-5564-0047-9320-B86CA9F86F0B}"/>
              </a:ext>
            </a:extLst>
          </p:cNvPr>
          <p:cNvSpPr/>
          <p:nvPr/>
        </p:nvSpPr>
        <p:spPr>
          <a:xfrm>
            <a:off x="8398746" y="4538884"/>
            <a:ext cx="271462" cy="271464"/>
          </a:xfrm>
          <a:prstGeom prst="star5">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zh-CN" altLang="en-US"/>
          </a:p>
        </p:txBody>
      </p:sp>
      <p:sp>
        <p:nvSpPr>
          <p:cNvPr id="24" name="5-Point Star 23">
            <a:extLst>
              <a:ext uri="{FF2B5EF4-FFF2-40B4-BE49-F238E27FC236}">
                <a16:creationId xmlns:a16="http://schemas.microsoft.com/office/drawing/2014/main" id="{EB412F9E-5B9E-2A4B-8BDD-1D4C7C103289}"/>
              </a:ext>
            </a:extLst>
          </p:cNvPr>
          <p:cNvSpPr/>
          <p:nvPr/>
        </p:nvSpPr>
        <p:spPr>
          <a:xfrm>
            <a:off x="8398746" y="5188964"/>
            <a:ext cx="271462" cy="271464"/>
          </a:xfrm>
          <a:prstGeom prst="star5">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zh-CN" altLang="en-US"/>
          </a:p>
        </p:txBody>
      </p:sp>
      <p:sp>
        <p:nvSpPr>
          <p:cNvPr id="25" name="5-Point Star 24">
            <a:extLst>
              <a:ext uri="{FF2B5EF4-FFF2-40B4-BE49-F238E27FC236}">
                <a16:creationId xmlns:a16="http://schemas.microsoft.com/office/drawing/2014/main" id="{E29F06F5-037B-9641-B9C7-10AC72BD30B1}"/>
              </a:ext>
            </a:extLst>
          </p:cNvPr>
          <p:cNvSpPr/>
          <p:nvPr/>
        </p:nvSpPr>
        <p:spPr>
          <a:xfrm>
            <a:off x="8801177" y="5188964"/>
            <a:ext cx="271462" cy="271464"/>
          </a:xfrm>
          <a:prstGeom prst="star5">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zh-CN" altLang="en-US"/>
          </a:p>
        </p:txBody>
      </p:sp>
      <p:sp>
        <p:nvSpPr>
          <p:cNvPr id="38" name="5-Point Star 37">
            <a:extLst>
              <a:ext uri="{FF2B5EF4-FFF2-40B4-BE49-F238E27FC236}">
                <a16:creationId xmlns:a16="http://schemas.microsoft.com/office/drawing/2014/main" id="{0FAE2A25-0155-D14E-BE2B-C7D13A88E696}"/>
              </a:ext>
            </a:extLst>
          </p:cNvPr>
          <p:cNvSpPr/>
          <p:nvPr/>
        </p:nvSpPr>
        <p:spPr>
          <a:xfrm>
            <a:off x="8398746" y="5839044"/>
            <a:ext cx="271462" cy="271464"/>
          </a:xfrm>
          <a:prstGeom prst="star5">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zh-CN" altLang="en-US"/>
          </a:p>
        </p:txBody>
      </p:sp>
      <p:sp>
        <p:nvSpPr>
          <p:cNvPr id="39" name="5-Point Star 38">
            <a:extLst>
              <a:ext uri="{FF2B5EF4-FFF2-40B4-BE49-F238E27FC236}">
                <a16:creationId xmlns:a16="http://schemas.microsoft.com/office/drawing/2014/main" id="{11078F49-045F-034A-AD85-583FF34B96AE}"/>
              </a:ext>
            </a:extLst>
          </p:cNvPr>
          <p:cNvSpPr/>
          <p:nvPr/>
        </p:nvSpPr>
        <p:spPr>
          <a:xfrm>
            <a:off x="8801177" y="5839044"/>
            <a:ext cx="271462" cy="271464"/>
          </a:xfrm>
          <a:prstGeom prst="star5">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zh-CN" altLang="en-US"/>
          </a:p>
        </p:txBody>
      </p:sp>
      <p:sp>
        <p:nvSpPr>
          <p:cNvPr id="40" name="5-Point Star 39">
            <a:extLst>
              <a:ext uri="{FF2B5EF4-FFF2-40B4-BE49-F238E27FC236}">
                <a16:creationId xmlns:a16="http://schemas.microsoft.com/office/drawing/2014/main" id="{9C2F2DB2-021D-5348-AE82-88693D291E18}"/>
              </a:ext>
            </a:extLst>
          </p:cNvPr>
          <p:cNvSpPr/>
          <p:nvPr/>
        </p:nvSpPr>
        <p:spPr>
          <a:xfrm>
            <a:off x="9203608" y="5839044"/>
            <a:ext cx="271462" cy="271464"/>
          </a:xfrm>
          <a:prstGeom prst="star5">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zh-CN" altLang="en-US"/>
          </a:p>
        </p:txBody>
      </p:sp>
      <p:sp>
        <p:nvSpPr>
          <p:cNvPr id="43" name="TextBox 42">
            <a:extLst>
              <a:ext uri="{FF2B5EF4-FFF2-40B4-BE49-F238E27FC236}">
                <a16:creationId xmlns:a16="http://schemas.microsoft.com/office/drawing/2014/main" id="{51097E05-29E2-3C4E-9CB5-29A9E8D8F6AB}"/>
              </a:ext>
            </a:extLst>
          </p:cNvPr>
          <p:cNvSpPr txBox="1"/>
          <p:nvPr/>
        </p:nvSpPr>
        <p:spPr>
          <a:xfrm>
            <a:off x="10337580" y="3544493"/>
            <a:ext cx="2152233" cy="400110"/>
          </a:xfrm>
          <a:prstGeom prst="rect">
            <a:avLst/>
          </a:prstGeom>
          <a:noFill/>
        </p:spPr>
        <p:txBody>
          <a:bodyPr wrap="square" rtlCol="0">
            <a:spAutoFit/>
          </a:bodyPr>
          <a:lstStyle/>
          <a:p>
            <a:r>
              <a:rPr kumimoji="1" lang="en-US" altLang="zh-CN" sz="2000" b="1"/>
              <a:t>5675</a:t>
            </a:r>
            <a:r>
              <a:rPr kumimoji="1" lang="zh-CN" altLang="en-US" sz="2000" b="1"/>
              <a:t> </a:t>
            </a:r>
            <a:r>
              <a:rPr kumimoji="1" lang="en-US" altLang="zh-CN" sz="2000" b="1"/>
              <a:t>Reviews</a:t>
            </a:r>
            <a:endParaRPr kumimoji="1" lang="zh-CN" altLang="en-US" sz="2000" b="1"/>
          </a:p>
        </p:txBody>
      </p:sp>
      <p:sp>
        <p:nvSpPr>
          <p:cNvPr id="44" name="TextBox 43">
            <a:extLst>
              <a:ext uri="{FF2B5EF4-FFF2-40B4-BE49-F238E27FC236}">
                <a16:creationId xmlns:a16="http://schemas.microsoft.com/office/drawing/2014/main" id="{575BCD5E-93D5-E84A-B636-DEF39B039647}"/>
              </a:ext>
            </a:extLst>
          </p:cNvPr>
          <p:cNvSpPr txBox="1"/>
          <p:nvPr/>
        </p:nvSpPr>
        <p:spPr>
          <a:xfrm>
            <a:off x="10313343" y="5667452"/>
            <a:ext cx="2080841" cy="400110"/>
          </a:xfrm>
          <a:prstGeom prst="rect">
            <a:avLst/>
          </a:prstGeom>
          <a:noFill/>
        </p:spPr>
        <p:txBody>
          <a:bodyPr wrap="square" rtlCol="0">
            <a:spAutoFit/>
          </a:bodyPr>
          <a:lstStyle/>
          <a:p>
            <a:r>
              <a:rPr kumimoji="1" lang="en-US" altLang="zh-CN" sz="2000" b="1"/>
              <a:t>2893</a:t>
            </a:r>
            <a:r>
              <a:rPr kumimoji="1" lang="zh-CN" altLang="en-US" sz="2000" b="1"/>
              <a:t> </a:t>
            </a:r>
            <a:r>
              <a:rPr kumimoji="1" lang="en-US" altLang="zh-CN" sz="2000" b="1"/>
              <a:t>Reviews</a:t>
            </a:r>
            <a:endParaRPr kumimoji="1" lang="zh-CN" altLang="en-US" sz="2000" b="1"/>
          </a:p>
        </p:txBody>
      </p:sp>
      <p:sp>
        <p:nvSpPr>
          <p:cNvPr id="26" name="Rectangle 25">
            <a:extLst>
              <a:ext uri="{FF2B5EF4-FFF2-40B4-BE49-F238E27FC236}">
                <a16:creationId xmlns:a16="http://schemas.microsoft.com/office/drawing/2014/main" id="{DAC1D815-9770-CD40-A158-5C9685E26252}"/>
              </a:ext>
            </a:extLst>
          </p:cNvPr>
          <p:cNvSpPr/>
          <p:nvPr/>
        </p:nvSpPr>
        <p:spPr>
          <a:xfrm>
            <a:off x="0" y="0"/>
            <a:ext cx="12188826" cy="1325563"/>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7" name="Title 1">
            <a:extLst>
              <a:ext uri="{FF2B5EF4-FFF2-40B4-BE49-F238E27FC236}">
                <a16:creationId xmlns:a16="http://schemas.microsoft.com/office/drawing/2014/main" id="{3B9CCA42-4A56-F247-8C3E-E51A91DC99D9}"/>
              </a:ext>
            </a:extLst>
          </p:cNvPr>
          <p:cNvSpPr txBox="1">
            <a:spLocks/>
          </p:cNvSpPr>
          <p:nvPr/>
        </p:nvSpPr>
        <p:spPr>
          <a:xfrm>
            <a:off x="100968" y="81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b="1">
                <a:solidFill>
                  <a:schemeClr val="bg1"/>
                </a:solidFill>
                <a:cs typeface="Calibri Light"/>
              </a:rPr>
              <a:t>BACCHANAL REVIEW DATASET OVERVIEW </a:t>
            </a:r>
            <a:endParaRPr lang="en-US" sz="4800" b="1">
              <a:solidFill>
                <a:schemeClr val="bg1"/>
              </a:solidFill>
              <a:cs typeface="Calibri Light"/>
            </a:endParaRPr>
          </a:p>
        </p:txBody>
      </p:sp>
      <p:pic>
        <p:nvPicPr>
          <p:cNvPr id="28" name="Picture 27" descr="A close up of a sign&#10;&#10;Description automatically generated">
            <a:extLst>
              <a:ext uri="{FF2B5EF4-FFF2-40B4-BE49-F238E27FC236}">
                <a16:creationId xmlns:a16="http://schemas.microsoft.com/office/drawing/2014/main" id="{238DB265-1DA1-544B-843F-EDBE6248E67B}"/>
              </a:ext>
            </a:extLst>
          </p:cNvPr>
          <p:cNvPicPr>
            <a:picLocks noChangeAspect="1"/>
          </p:cNvPicPr>
          <p:nvPr/>
        </p:nvPicPr>
        <p:blipFill>
          <a:blip r:embed="rId4"/>
          <a:stretch>
            <a:fillRect/>
          </a:stretch>
        </p:blipFill>
        <p:spPr>
          <a:xfrm>
            <a:off x="10930176" y="109101"/>
            <a:ext cx="1157049" cy="1157049"/>
          </a:xfrm>
          <a:prstGeom prst="rect">
            <a:avLst/>
          </a:prstGeom>
        </p:spPr>
      </p:pic>
      <p:sp>
        <p:nvSpPr>
          <p:cNvPr id="45" name="TextBox 44">
            <a:extLst>
              <a:ext uri="{FF2B5EF4-FFF2-40B4-BE49-F238E27FC236}">
                <a16:creationId xmlns:a16="http://schemas.microsoft.com/office/drawing/2014/main" id="{67A85D35-87B7-CF44-8152-EC65B2ED2F56}"/>
              </a:ext>
            </a:extLst>
          </p:cNvPr>
          <p:cNvSpPr txBox="1"/>
          <p:nvPr/>
        </p:nvSpPr>
        <p:spPr>
          <a:xfrm>
            <a:off x="8612330" y="1747822"/>
            <a:ext cx="2896370" cy="461665"/>
          </a:xfrm>
          <a:prstGeom prst="rect">
            <a:avLst/>
          </a:prstGeom>
          <a:noFill/>
        </p:spPr>
        <p:txBody>
          <a:bodyPr wrap="none" rtlCol="0">
            <a:spAutoFit/>
          </a:bodyPr>
          <a:lstStyle/>
          <a:p>
            <a:r>
              <a:rPr kumimoji="1" lang="en-US" altLang="zh-CN" sz="2400" b="1"/>
              <a:t>8568</a:t>
            </a:r>
            <a:r>
              <a:rPr kumimoji="1" lang="zh-CN" altLang="en-US" sz="2400" b="1"/>
              <a:t> </a:t>
            </a:r>
            <a:r>
              <a:rPr kumimoji="1" lang="en-US" altLang="zh-CN" sz="2400" b="1"/>
              <a:t>TOTAL</a:t>
            </a:r>
            <a:r>
              <a:rPr kumimoji="1" lang="zh-CN" altLang="en-US" sz="2400" b="1"/>
              <a:t> </a:t>
            </a:r>
            <a:r>
              <a:rPr kumimoji="1" lang="en-US" altLang="zh-CN" sz="2400" b="1"/>
              <a:t>REVIEWS</a:t>
            </a:r>
            <a:endParaRPr kumimoji="1" lang="zh-CN" altLang="en-US" sz="2400" b="1"/>
          </a:p>
        </p:txBody>
      </p:sp>
      <p:pic>
        <p:nvPicPr>
          <p:cNvPr id="10" name="Picture 9">
            <a:extLst>
              <a:ext uri="{FF2B5EF4-FFF2-40B4-BE49-F238E27FC236}">
                <a16:creationId xmlns:a16="http://schemas.microsoft.com/office/drawing/2014/main" id="{605C95C8-8CDB-CE4B-95A5-1AE2379B6EFC}"/>
              </a:ext>
            </a:extLst>
          </p:cNvPr>
          <p:cNvPicPr>
            <a:picLocks noChangeAspect="1"/>
          </p:cNvPicPr>
          <p:nvPr/>
        </p:nvPicPr>
        <p:blipFill>
          <a:blip r:embed="rId5"/>
          <a:stretch>
            <a:fillRect/>
          </a:stretch>
        </p:blipFill>
        <p:spPr>
          <a:xfrm>
            <a:off x="10733736" y="2640375"/>
            <a:ext cx="847238" cy="847238"/>
          </a:xfrm>
          <a:prstGeom prst="rect">
            <a:avLst/>
          </a:prstGeom>
        </p:spPr>
      </p:pic>
      <p:pic>
        <p:nvPicPr>
          <p:cNvPr id="22" name="Picture 21" descr="A picture containing object&#10;&#10;Description automatically generated">
            <a:extLst>
              <a:ext uri="{FF2B5EF4-FFF2-40B4-BE49-F238E27FC236}">
                <a16:creationId xmlns:a16="http://schemas.microsoft.com/office/drawing/2014/main" id="{7F3DAB8D-B1B3-0743-8A32-D54A80172758}"/>
              </a:ext>
            </a:extLst>
          </p:cNvPr>
          <p:cNvPicPr>
            <a:picLocks noChangeAspect="1"/>
          </p:cNvPicPr>
          <p:nvPr/>
        </p:nvPicPr>
        <p:blipFill>
          <a:blip r:embed="rId6"/>
          <a:stretch>
            <a:fillRect/>
          </a:stretch>
        </p:blipFill>
        <p:spPr>
          <a:xfrm>
            <a:off x="10673804" y="4767204"/>
            <a:ext cx="843520" cy="843520"/>
          </a:xfrm>
          <a:prstGeom prst="rect">
            <a:avLst/>
          </a:prstGeom>
        </p:spPr>
      </p:pic>
    </p:spTree>
    <p:extLst>
      <p:ext uri="{BB962C8B-B14F-4D97-AF65-F5344CB8AC3E}">
        <p14:creationId xmlns:p14="http://schemas.microsoft.com/office/powerpoint/2010/main" val="1722833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C4C8C4-2452-1F4B-9F98-EC813038C42E}"/>
              </a:ext>
            </a:extLst>
          </p:cNvPr>
          <p:cNvSpPr/>
          <p:nvPr/>
        </p:nvSpPr>
        <p:spPr>
          <a:xfrm>
            <a:off x="0" y="0"/>
            <a:ext cx="12188826" cy="1325563"/>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 name="Title 1">
            <a:extLst>
              <a:ext uri="{FF2B5EF4-FFF2-40B4-BE49-F238E27FC236}">
                <a16:creationId xmlns:a16="http://schemas.microsoft.com/office/drawing/2014/main" id="{A20051E7-1FAA-2640-9DA7-C85A70309F9D}"/>
              </a:ext>
            </a:extLst>
          </p:cNvPr>
          <p:cNvSpPr txBox="1">
            <a:spLocks/>
          </p:cNvSpPr>
          <p:nvPr/>
        </p:nvSpPr>
        <p:spPr>
          <a:xfrm>
            <a:off x="100968" y="81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b="1">
                <a:solidFill>
                  <a:schemeClr val="bg1"/>
                </a:solidFill>
                <a:cs typeface="Calibri Light"/>
              </a:rPr>
              <a:t>LOGIC MAP FOR REVIEW ANALYSIS</a:t>
            </a:r>
            <a:endParaRPr lang="en-US" sz="4800" b="1">
              <a:solidFill>
                <a:schemeClr val="bg1"/>
              </a:solidFill>
              <a:cs typeface="Calibri Light"/>
            </a:endParaRPr>
          </a:p>
        </p:txBody>
      </p:sp>
      <p:pic>
        <p:nvPicPr>
          <p:cNvPr id="6" name="Picture 5" descr="A close up of a sign&#10;&#10;Description automatically generated">
            <a:extLst>
              <a:ext uri="{FF2B5EF4-FFF2-40B4-BE49-F238E27FC236}">
                <a16:creationId xmlns:a16="http://schemas.microsoft.com/office/drawing/2014/main" id="{EE8160D9-3B2D-C94E-A58F-3CE659B0F57C}"/>
              </a:ext>
            </a:extLst>
          </p:cNvPr>
          <p:cNvPicPr>
            <a:picLocks noChangeAspect="1"/>
          </p:cNvPicPr>
          <p:nvPr/>
        </p:nvPicPr>
        <p:blipFill>
          <a:blip r:embed="rId2"/>
          <a:stretch>
            <a:fillRect/>
          </a:stretch>
        </p:blipFill>
        <p:spPr>
          <a:xfrm>
            <a:off x="10930176" y="109101"/>
            <a:ext cx="1157049" cy="1157049"/>
          </a:xfrm>
          <a:prstGeom prst="rect">
            <a:avLst/>
          </a:prstGeom>
        </p:spPr>
      </p:pic>
      <p:sp>
        <p:nvSpPr>
          <p:cNvPr id="8" name="Rectangle 7">
            <a:extLst>
              <a:ext uri="{FF2B5EF4-FFF2-40B4-BE49-F238E27FC236}">
                <a16:creationId xmlns:a16="http://schemas.microsoft.com/office/drawing/2014/main" id="{A99D26A8-A321-294C-BD51-B7D68A01488E}"/>
              </a:ext>
            </a:extLst>
          </p:cNvPr>
          <p:cNvSpPr/>
          <p:nvPr/>
        </p:nvSpPr>
        <p:spPr>
          <a:xfrm>
            <a:off x="7121024" y="1596553"/>
            <a:ext cx="2689407" cy="99503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rPr>
              <a:t>Logistic Regression Approach</a:t>
            </a:r>
          </a:p>
        </p:txBody>
      </p:sp>
      <p:sp>
        <p:nvSpPr>
          <p:cNvPr id="9" name="Rectangle 8">
            <a:extLst>
              <a:ext uri="{FF2B5EF4-FFF2-40B4-BE49-F238E27FC236}">
                <a16:creationId xmlns:a16="http://schemas.microsoft.com/office/drawing/2014/main" id="{FA7FA0BF-DADD-BC4F-90F8-CFC0B3388260}"/>
              </a:ext>
            </a:extLst>
          </p:cNvPr>
          <p:cNvSpPr/>
          <p:nvPr/>
        </p:nvSpPr>
        <p:spPr>
          <a:xfrm>
            <a:off x="2381571" y="1596553"/>
            <a:ext cx="2689407" cy="99503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rPr>
              <a:t>Random Forest</a:t>
            </a:r>
          </a:p>
          <a:p>
            <a:pPr algn="ctr"/>
            <a:r>
              <a:rPr lang="en-US" sz="2000">
                <a:solidFill>
                  <a:schemeClr val="bg1"/>
                </a:solidFill>
              </a:rPr>
              <a:t>Approach</a:t>
            </a:r>
          </a:p>
        </p:txBody>
      </p:sp>
      <p:sp>
        <p:nvSpPr>
          <p:cNvPr id="10" name="Rectangle 9">
            <a:extLst>
              <a:ext uri="{FF2B5EF4-FFF2-40B4-BE49-F238E27FC236}">
                <a16:creationId xmlns:a16="http://schemas.microsoft.com/office/drawing/2014/main" id="{B701137C-3050-1F47-B04E-2703D0EAB74A}"/>
              </a:ext>
            </a:extLst>
          </p:cNvPr>
          <p:cNvSpPr/>
          <p:nvPr/>
        </p:nvSpPr>
        <p:spPr>
          <a:xfrm>
            <a:off x="4558562" y="2964794"/>
            <a:ext cx="3071701" cy="979434"/>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95000"/>
                    <a:lumOff val="5000"/>
                  </a:schemeClr>
                </a:solidFill>
              </a:rPr>
              <a:t>Figure out which word will significantly impact the review rating </a:t>
            </a:r>
          </a:p>
        </p:txBody>
      </p:sp>
      <p:sp>
        <p:nvSpPr>
          <p:cNvPr id="11" name="Rectangle 10">
            <a:extLst>
              <a:ext uri="{FF2B5EF4-FFF2-40B4-BE49-F238E27FC236}">
                <a16:creationId xmlns:a16="http://schemas.microsoft.com/office/drawing/2014/main" id="{5F43E971-3F1F-6248-8FF6-5B35D7722B23}"/>
              </a:ext>
            </a:extLst>
          </p:cNvPr>
          <p:cNvSpPr/>
          <p:nvPr/>
        </p:nvSpPr>
        <p:spPr>
          <a:xfrm>
            <a:off x="4558562" y="4285270"/>
            <a:ext cx="3071701" cy="979434"/>
          </a:xfrm>
          <a:prstGeom prst="rect">
            <a:avLst/>
          </a:prstGeom>
          <a:solidFill>
            <a:srgbClr val="C41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rPr>
              <a:t>TF-IDF Score</a:t>
            </a:r>
          </a:p>
          <a:p>
            <a:pPr algn="ctr"/>
            <a:r>
              <a:rPr lang="en-US" sz="2000">
                <a:solidFill>
                  <a:schemeClr val="bg1"/>
                </a:solidFill>
              </a:rPr>
              <a:t>Approach</a:t>
            </a:r>
          </a:p>
        </p:txBody>
      </p:sp>
      <p:sp>
        <p:nvSpPr>
          <p:cNvPr id="14" name="Rectangle 13">
            <a:extLst>
              <a:ext uri="{FF2B5EF4-FFF2-40B4-BE49-F238E27FC236}">
                <a16:creationId xmlns:a16="http://schemas.microsoft.com/office/drawing/2014/main" id="{08BF62EE-D758-404F-870F-36B485C1E5CE}"/>
              </a:ext>
            </a:extLst>
          </p:cNvPr>
          <p:cNvSpPr/>
          <p:nvPr/>
        </p:nvSpPr>
        <p:spPr>
          <a:xfrm>
            <a:off x="4558562" y="5597061"/>
            <a:ext cx="3071701" cy="979434"/>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95000"/>
                    <a:lumOff val="5000"/>
                  </a:schemeClr>
                </a:solidFill>
              </a:rPr>
              <a:t>Review Analysis</a:t>
            </a:r>
          </a:p>
        </p:txBody>
      </p:sp>
      <p:cxnSp>
        <p:nvCxnSpPr>
          <p:cNvPr id="16" name="Straight Arrow Connector 15">
            <a:extLst>
              <a:ext uri="{FF2B5EF4-FFF2-40B4-BE49-F238E27FC236}">
                <a16:creationId xmlns:a16="http://schemas.microsoft.com/office/drawing/2014/main" id="{A3D2ECCA-545C-E74E-BFC1-78866E20C368}"/>
              </a:ext>
            </a:extLst>
          </p:cNvPr>
          <p:cNvCxnSpPr>
            <a:stCxn id="9" idx="2"/>
            <a:endCxn id="10" idx="0"/>
          </p:cNvCxnSpPr>
          <p:nvPr/>
        </p:nvCxnSpPr>
        <p:spPr>
          <a:xfrm>
            <a:off x="3726275" y="2591584"/>
            <a:ext cx="2368138" cy="3732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90DCC36-EE06-4845-B831-A1C2674233AD}"/>
              </a:ext>
            </a:extLst>
          </p:cNvPr>
          <p:cNvCxnSpPr>
            <a:stCxn id="8" idx="2"/>
            <a:endCxn id="10" idx="0"/>
          </p:cNvCxnSpPr>
          <p:nvPr/>
        </p:nvCxnSpPr>
        <p:spPr>
          <a:xfrm flipH="1">
            <a:off x="6094413" y="2591584"/>
            <a:ext cx="2371315" cy="3732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508475E-2D62-304D-B36C-E32D0AB33943}"/>
              </a:ext>
            </a:extLst>
          </p:cNvPr>
          <p:cNvCxnSpPr>
            <a:cxnSpLocks/>
            <a:stCxn id="10" idx="2"/>
            <a:endCxn id="11" idx="0"/>
          </p:cNvCxnSpPr>
          <p:nvPr/>
        </p:nvCxnSpPr>
        <p:spPr>
          <a:xfrm>
            <a:off x="6094413" y="3944228"/>
            <a:ext cx="0" cy="34104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DDE1CC3-96F9-0243-9DA0-DEC70C1AD59F}"/>
              </a:ext>
            </a:extLst>
          </p:cNvPr>
          <p:cNvSpPr txBox="1"/>
          <p:nvPr/>
        </p:nvSpPr>
        <p:spPr>
          <a:xfrm>
            <a:off x="6310098" y="3936707"/>
            <a:ext cx="2640330" cy="369332"/>
          </a:xfrm>
          <a:prstGeom prst="rect">
            <a:avLst/>
          </a:prstGeom>
          <a:noFill/>
        </p:spPr>
        <p:txBody>
          <a:bodyPr wrap="square" rtlCol="0">
            <a:spAutoFit/>
          </a:bodyPr>
          <a:lstStyle/>
          <a:p>
            <a:r>
              <a:rPr lang="en-US" b="1"/>
              <a:t>Deep Dive </a:t>
            </a:r>
          </a:p>
        </p:txBody>
      </p:sp>
      <p:cxnSp>
        <p:nvCxnSpPr>
          <p:cNvPr id="23" name="Straight Arrow Connector 22">
            <a:extLst>
              <a:ext uri="{FF2B5EF4-FFF2-40B4-BE49-F238E27FC236}">
                <a16:creationId xmlns:a16="http://schemas.microsoft.com/office/drawing/2014/main" id="{27936488-F2AB-7048-B497-71546B260429}"/>
              </a:ext>
            </a:extLst>
          </p:cNvPr>
          <p:cNvCxnSpPr>
            <a:cxnSpLocks/>
            <a:endCxn id="14" idx="0"/>
          </p:cNvCxnSpPr>
          <p:nvPr/>
        </p:nvCxnSpPr>
        <p:spPr>
          <a:xfrm>
            <a:off x="6094412" y="5264704"/>
            <a:ext cx="1" cy="33235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7957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1084</Words>
  <Application>Microsoft Macintosh PowerPoint</Application>
  <PresentationFormat>Widescreen</PresentationFormat>
  <Paragraphs>157</Paragraphs>
  <Slides>25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Gill Sans</vt:lpstr>
      <vt:lpstr>Gill Sans SemiBold</vt:lpstr>
      <vt:lpstr>Office Theme</vt:lpstr>
      <vt:lpstr>PowerPoint Presentation</vt:lpstr>
      <vt:lpstr>AGENDA</vt:lpstr>
      <vt:lpstr>PROBLEM STATEMENT</vt:lpstr>
      <vt:lpstr>OUR APPROACH</vt:lpstr>
      <vt:lpstr>PowerPoint Presentation</vt:lpstr>
      <vt:lpstr>BUFFET MARKET IN LAS VEGAS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 Yishi (Louise)</dc:creator>
  <cp:lastModifiedBy>Yucen Zhao</cp:lastModifiedBy>
  <cp:revision>1</cp:revision>
  <cp:lastPrinted>2019-05-01T01:03:37Z</cp:lastPrinted>
  <dcterms:created xsi:type="dcterms:W3CDTF">2019-04-28T00:05:32Z</dcterms:created>
  <dcterms:modified xsi:type="dcterms:W3CDTF">2019-05-02T04:30:37Z</dcterms:modified>
</cp:coreProperties>
</file>